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3"/>
  </p:notesMasterIdLst>
  <p:sldIdLst>
    <p:sldId id="257" r:id="rId2"/>
    <p:sldId id="259" r:id="rId3"/>
    <p:sldId id="274" r:id="rId4"/>
    <p:sldId id="275" r:id="rId5"/>
    <p:sldId id="276" r:id="rId6"/>
    <p:sldId id="277" r:id="rId7"/>
    <p:sldId id="278" r:id="rId8"/>
    <p:sldId id="299" r:id="rId9"/>
    <p:sldId id="280" r:id="rId10"/>
    <p:sldId id="282" r:id="rId11"/>
    <p:sldId id="281" r:id="rId12"/>
    <p:sldId id="260" r:id="rId13"/>
    <p:sldId id="283" r:id="rId14"/>
    <p:sldId id="284" r:id="rId15"/>
    <p:sldId id="285" r:id="rId16"/>
    <p:sldId id="296" r:id="rId17"/>
    <p:sldId id="261" r:id="rId18"/>
    <p:sldId id="262" r:id="rId19"/>
    <p:sldId id="297" r:id="rId20"/>
    <p:sldId id="298" r:id="rId21"/>
    <p:sldId id="266" r:id="rId22"/>
    <p:sldId id="267" r:id="rId23"/>
    <p:sldId id="268" r:id="rId24"/>
    <p:sldId id="286" r:id="rId25"/>
    <p:sldId id="287" r:id="rId26"/>
    <p:sldId id="288" r:id="rId27"/>
    <p:sldId id="289" r:id="rId28"/>
    <p:sldId id="290" r:id="rId29"/>
    <p:sldId id="291" r:id="rId30"/>
    <p:sldId id="292" r:id="rId31"/>
    <p:sldId id="293"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4" autoAdjust="0"/>
    <p:restoredTop sz="94660"/>
  </p:normalViewPr>
  <p:slideViewPr>
    <p:cSldViewPr>
      <p:cViewPr varScale="1">
        <p:scale>
          <a:sx n="62" d="100"/>
          <a:sy n="62" d="100"/>
        </p:scale>
        <p:origin x="1304"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BB4C7B-AF28-41AC-8DA7-8A43BC25F60C}"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ru-RU"/>
        </a:p>
      </dgm:t>
    </dgm:pt>
    <dgm:pt modelId="{AADBFA9E-A420-418E-8214-41ABE365CE78}">
      <dgm:prSet phldrT="[Текст]" custT="1"/>
      <dgm:spPr/>
      <dgm:t>
        <a:bodyPr/>
        <a:lstStyle/>
        <a:p>
          <a:r>
            <a:rPr lang="kk-KZ" sz="2000" dirty="0" smtClean="0">
              <a:latin typeface="Arial" panose="020B0604020202020204" pitchFamily="34" charset="0"/>
              <a:cs typeface="Arial" panose="020B0604020202020204" pitchFamily="34" charset="0"/>
            </a:rPr>
            <a:t>Тұжырымдама негізін құрайтын негізгі болжамдарды екіге бөлуге болады:</a:t>
          </a:r>
          <a:endParaRPr lang="ru-RU" sz="2000" dirty="0">
            <a:latin typeface="Arial" panose="020B0604020202020204" pitchFamily="34" charset="0"/>
            <a:cs typeface="Arial" panose="020B0604020202020204" pitchFamily="34" charset="0"/>
          </a:endParaRPr>
        </a:p>
      </dgm:t>
    </dgm:pt>
    <dgm:pt modelId="{BE651849-5608-4372-BF4F-FACC7D6C766F}" type="parTrans" cxnId="{EA9E6FD9-083C-40D8-9796-94A9DD106C77}">
      <dgm:prSet/>
      <dgm:spPr/>
      <dgm:t>
        <a:bodyPr/>
        <a:lstStyle/>
        <a:p>
          <a:endParaRPr lang="ru-RU"/>
        </a:p>
      </dgm:t>
    </dgm:pt>
    <dgm:pt modelId="{15C8712E-AF97-4185-8578-087951C1A3E5}" type="sibTrans" cxnId="{EA9E6FD9-083C-40D8-9796-94A9DD106C77}">
      <dgm:prSet/>
      <dgm:spPr/>
      <dgm:t>
        <a:bodyPr/>
        <a:lstStyle/>
        <a:p>
          <a:endParaRPr lang="ru-RU"/>
        </a:p>
      </dgm:t>
    </dgm:pt>
    <dgm:pt modelId="{9734D18F-A9E8-49F7-8208-D278318A56D3}">
      <dgm:prSet phldrT="[Текст]" custT="1"/>
      <dgm:spPr/>
      <dgm:t>
        <a:bodyPr/>
        <a:lstStyle/>
        <a:p>
          <a:r>
            <a:rPr lang="kk-KZ" sz="2000" dirty="0" smtClean="0">
              <a:latin typeface="Arial" panose="020B0604020202020204" pitchFamily="34" charset="0"/>
              <a:cs typeface="Arial" panose="020B0604020202020204" pitchFamily="34" charset="0"/>
            </a:rPr>
            <a:t>Есептеу принципі (яғни, барлық іскерлік операциялар олар жасалған айда көрсетілуі керек).</a:t>
          </a:r>
          <a:endParaRPr lang="ru-RU" sz="2000" dirty="0">
            <a:latin typeface="Arial" panose="020B0604020202020204" pitchFamily="34" charset="0"/>
            <a:cs typeface="Arial" panose="020B0604020202020204" pitchFamily="34" charset="0"/>
          </a:endParaRPr>
        </a:p>
      </dgm:t>
    </dgm:pt>
    <dgm:pt modelId="{3A774504-EC96-449B-9E4A-FFAFF9DFE753}" type="parTrans" cxnId="{6834D1E7-8EAB-4754-8AA6-BC4DED83B945}">
      <dgm:prSet/>
      <dgm:spPr/>
      <dgm:t>
        <a:bodyPr/>
        <a:lstStyle/>
        <a:p>
          <a:endParaRPr lang="ru-RU"/>
        </a:p>
      </dgm:t>
    </dgm:pt>
    <dgm:pt modelId="{D642E10C-EF06-4B69-BF68-EF4EAD28E825}" type="sibTrans" cxnId="{6834D1E7-8EAB-4754-8AA6-BC4DED83B945}">
      <dgm:prSet/>
      <dgm:spPr/>
      <dgm:t>
        <a:bodyPr/>
        <a:lstStyle/>
        <a:p>
          <a:endParaRPr lang="ru-RU"/>
        </a:p>
      </dgm:t>
    </dgm:pt>
    <dgm:pt modelId="{325FC1C8-52E8-41E5-8D09-F6B4BBEBBE02}">
      <dgm:prSet phldrT="[Текст]" custT="1"/>
      <dgm:spPr/>
      <dgm:t>
        <a:bodyPr/>
        <a:lstStyle/>
        <a:p>
          <a:r>
            <a:rPr lang="kk-KZ" sz="2000" dirty="0" smtClean="0">
              <a:latin typeface="Arial" panose="020B0604020202020204" pitchFamily="34" charset="0"/>
              <a:cs typeface="Arial" panose="020B0604020202020204" pitchFamily="34" charset="0"/>
            </a:rPr>
            <a:t>Қызметтің үздіксіздігі принципі (яғни ұйым немесе кәсіпорын тұрақты негізде және жақын болашақта жабылу </a:t>
          </a:r>
          <a:r>
            <a:rPr lang="kk-KZ" sz="2000" dirty="0" err="1" smtClean="0">
              <a:latin typeface="Arial" panose="020B0604020202020204" pitchFamily="34" charset="0"/>
              <a:cs typeface="Arial" panose="020B0604020202020204" pitchFamily="34" charset="0"/>
            </a:rPr>
            <a:t>перспективасынсыз</a:t>
          </a:r>
          <a:r>
            <a:rPr lang="kk-KZ" sz="2000" dirty="0" smtClean="0">
              <a:latin typeface="Arial" panose="020B0604020202020204" pitchFamily="34" charset="0"/>
              <a:cs typeface="Arial" panose="020B0604020202020204" pitchFamily="34" charset="0"/>
            </a:rPr>
            <a:t> жұмыс істеуі керек). </a:t>
          </a:r>
          <a:endParaRPr lang="ru-RU" sz="2000" dirty="0">
            <a:latin typeface="Arial" panose="020B0604020202020204" pitchFamily="34" charset="0"/>
            <a:cs typeface="Arial" panose="020B0604020202020204" pitchFamily="34" charset="0"/>
          </a:endParaRPr>
        </a:p>
      </dgm:t>
    </dgm:pt>
    <dgm:pt modelId="{D2508C3B-654D-4CB0-8FF9-6E43733D1AC6}" type="parTrans" cxnId="{6095A70D-2F72-4573-A783-D0CD3D36ADBB}">
      <dgm:prSet/>
      <dgm:spPr/>
      <dgm:t>
        <a:bodyPr/>
        <a:lstStyle/>
        <a:p>
          <a:endParaRPr lang="ru-RU"/>
        </a:p>
      </dgm:t>
    </dgm:pt>
    <dgm:pt modelId="{7ED947BF-2BED-4AA0-9931-95087FC6CE38}" type="sibTrans" cxnId="{6095A70D-2F72-4573-A783-D0CD3D36ADBB}">
      <dgm:prSet/>
      <dgm:spPr/>
      <dgm:t>
        <a:bodyPr/>
        <a:lstStyle/>
        <a:p>
          <a:endParaRPr lang="ru-RU"/>
        </a:p>
      </dgm:t>
    </dgm:pt>
    <dgm:pt modelId="{C3A29D12-EA2A-458A-A431-D0F4F857BA07}" type="pres">
      <dgm:prSet presAssocID="{0FBB4C7B-AF28-41AC-8DA7-8A43BC25F60C}" presName="diagram" presStyleCnt="0">
        <dgm:presLayoutVars>
          <dgm:chPref val="1"/>
          <dgm:dir/>
          <dgm:animOne val="branch"/>
          <dgm:animLvl val="lvl"/>
          <dgm:resizeHandles val="exact"/>
        </dgm:presLayoutVars>
      </dgm:prSet>
      <dgm:spPr/>
    </dgm:pt>
    <dgm:pt modelId="{5F01D309-3333-4B09-BC97-C57D86D5D622}" type="pres">
      <dgm:prSet presAssocID="{AADBFA9E-A420-418E-8214-41ABE365CE78}" presName="root1" presStyleCnt="0"/>
      <dgm:spPr/>
    </dgm:pt>
    <dgm:pt modelId="{EB441A3B-1807-430B-9CE1-CE9E8E4E80B2}" type="pres">
      <dgm:prSet presAssocID="{AADBFA9E-A420-418E-8214-41ABE365CE78}" presName="LevelOneTextNode" presStyleLbl="node0" presStyleIdx="0" presStyleCnt="1">
        <dgm:presLayoutVars>
          <dgm:chPref val="3"/>
        </dgm:presLayoutVars>
      </dgm:prSet>
      <dgm:spPr/>
      <dgm:t>
        <a:bodyPr/>
        <a:lstStyle/>
        <a:p>
          <a:endParaRPr lang="ru-RU"/>
        </a:p>
      </dgm:t>
    </dgm:pt>
    <dgm:pt modelId="{416D6AFE-81ED-4894-884D-9B81B5EA3B2C}" type="pres">
      <dgm:prSet presAssocID="{AADBFA9E-A420-418E-8214-41ABE365CE78}" presName="level2hierChild" presStyleCnt="0"/>
      <dgm:spPr/>
    </dgm:pt>
    <dgm:pt modelId="{93F0292F-DFB6-4061-8A65-69CEBF11DE61}" type="pres">
      <dgm:prSet presAssocID="{3A774504-EC96-449B-9E4A-FFAFF9DFE753}" presName="conn2-1" presStyleLbl="parChTrans1D2" presStyleIdx="0" presStyleCnt="2"/>
      <dgm:spPr/>
    </dgm:pt>
    <dgm:pt modelId="{ECED1ECF-E815-4034-A700-CDC68C4FB8B9}" type="pres">
      <dgm:prSet presAssocID="{3A774504-EC96-449B-9E4A-FFAFF9DFE753}" presName="connTx" presStyleLbl="parChTrans1D2" presStyleIdx="0" presStyleCnt="2"/>
      <dgm:spPr/>
    </dgm:pt>
    <dgm:pt modelId="{E811AE16-F973-455D-978C-8239CEEA2BE8}" type="pres">
      <dgm:prSet presAssocID="{9734D18F-A9E8-49F7-8208-D278318A56D3}" presName="root2" presStyleCnt="0"/>
      <dgm:spPr/>
    </dgm:pt>
    <dgm:pt modelId="{0161976E-1BDE-4647-BF48-A3CB99A1B19A}" type="pres">
      <dgm:prSet presAssocID="{9734D18F-A9E8-49F7-8208-D278318A56D3}" presName="LevelTwoTextNode" presStyleLbl="node2" presStyleIdx="0" presStyleCnt="2">
        <dgm:presLayoutVars>
          <dgm:chPref val="3"/>
        </dgm:presLayoutVars>
      </dgm:prSet>
      <dgm:spPr/>
      <dgm:t>
        <a:bodyPr/>
        <a:lstStyle/>
        <a:p>
          <a:endParaRPr lang="ru-RU"/>
        </a:p>
      </dgm:t>
    </dgm:pt>
    <dgm:pt modelId="{2C6EF538-4928-43A7-B2BE-DD2C21CA66E0}" type="pres">
      <dgm:prSet presAssocID="{9734D18F-A9E8-49F7-8208-D278318A56D3}" presName="level3hierChild" presStyleCnt="0"/>
      <dgm:spPr/>
    </dgm:pt>
    <dgm:pt modelId="{D17F377E-BE18-45B7-9E9B-C73750BF4A5F}" type="pres">
      <dgm:prSet presAssocID="{D2508C3B-654D-4CB0-8FF9-6E43733D1AC6}" presName="conn2-1" presStyleLbl="parChTrans1D2" presStyleIdx="1" presStyleCnt="2"/>
      <dgm:spPr/>
    </dgm:pt>
    <dgm:pt modelId="{3B90D47E-1D30-4960-B6E9-32C04A091F74}" type="pres">
      <dgm:prSet presAssocID="{D2508C3B-654D-4CB0-8FF9-6E43733D1AC6}" presName="connTx" presStyleLbl="parChTrans1D2" presStyleIdx="1" presStyleCnt="2"/>
      <dgm:spPr/>
    </dgm:pt>
    <dgm:pt modelId="{65C4CB75-09DC-473E-A9FD-DBBB4071D5F4}" type="pres">
      <dgm:prSet presAssocID="{325FC1C8-52E8-41E5-8D09-F6B4BBEBBE02}" presName="root2" presStyleCnt="0"/>
      <dgm:spPr/>
    </dgm:pt>
    <dgm:pt modelId="{E9A92660-7217-4EE8-812E-01FC0FF58BAB}" type="pres">
      <dgm:prSet presAssocID="{325FC1C8-52E8-41E5-8D09-F6B4BBEBBE02}" presName="LevelTwoTextNode" presStyleLbl="node2" presStyleIdx="1" presStyleCnt="2">
        <dgm:presLayoutVars>
          <dgm:chPref val="3"/>
        </dgm:presLayoutVars>
      </dgm:prSet>
      <dgm:spPr/>
      <dgm:t>
        <a:bodyPr/>
        <a:lstStyle/>
        <a:p>
          <a:endParaRPr lang="ru-RU"/>
        </a:p>
      </dgm:t>
    </dgm:pt>
    <dgm:pt modelId="{920A3574-72A9-48C0-A016-DB07F5C29561}" type="pres">
      <dgm:prSet presAssocID="{325FC1C8-52E8-41E5-8D09-F6B4BBEBBE02}" presName="level3hierChild" presStyleCnt="0"/>
      <dgm:spPr/>
    </dgm:pt>
  </dgm:ptLst>
  <dgm:cxnLst>
    <dgm:cxn modelId="{EA9E6FD9-083C-40D8-9796-94A9DD106C77}" srcId="{0FBB4C7B-AF28-41AC-8DA7-8A43BC25F60C}" destId="{AADBFA9E-A420-418E-8214-41ABE365CE78}" srcOrd="0" destOrd="0" parTransId="{BE651849-5608-4372-BF4F-FACC7D6C766F}" sibTransId="{15C8712E-AF97-4185-8578-087951C1A3E5}"/>
    <dgm:cxn modelId="{6834D1E7-8EAB-4754-8AA6-BC4DED83B945}" srcId="{AADBFA9E-A420-418E-8214-41ABE365CE78}" destId="{9734D18F-A9E8-49F7-8208-D278318A56D3}" srcOrd="0" destOrd="0" parTransId="{3A774504-EC96-449B-9E4A-FFAFF9DFE753}" sibTransId="{D642E10C-EF06-4B69-BF68-EF4EAD28E825}"/>
    <dgm:cxn modelId="{E706AE49-40AC-42CF-B366-A0341B9F902C}" type="presOf" srcId="{D2508C3B-654D-4CB0-8FF9-6E43733D1AC6}" destId="{D17F377E-BE18-45B7-9E9B-C73750BF4A5F}" srcOrd="0" destOrd="0" presId="urn:microsoft.com/office/officeart/2005/8/layout/hierarchy2"/>
    <dgm:cxn modelId="{0D3618CB-CC0B-41AB-B110-8CF7ABB9E8EB}" type="presOf" srcId="{3A774504-EC96-449B-9E4A-FFAFF9DFE753}" destId="{93F0292F-DFB6-4061-8A65-69CEBF11DE61}" srcOrd="0" destOrd="0" presId="urn:microsoft.com/office/officeart/2005/8/layout/hierarchy2"/>
    <dgm:cxn modelId="{E7882693-4F32-4127-9668-A500E6CC2198}" type="presOf" srcId="{AADBFA9E-A420-418E-8214-41ABE365CE78}" destId="{EB441A3B-1807-430B-9CE1-CE9E8E4E80B2}" srcOrd="0" destOrd="0" presId="urn:microsoft.com/office/officeart/2005/8/layout/hierarchy2"/>
    <dgm:cxn modelId="{6095A70D-2F72-4573-A783-D0CD3D36ADBB}" srcId="{AADBFA9E-A420-418E-8214-41ABE365CE78}" destId="{325FC1C8-52E8-41E5-8D09-F6B4BBEBBE02}" srcOrd="1" destOrd="0" parTransId="{D2508C3B-654D-4CB0-8FF9-6E43733D1AC6}" sibTransId="{7ED947BF-2BED-4AA0-9931-95087FC6CE38}"/>
    <dgm:cxn modelId="{E3F303BB-FF3D-499A-BED7-B333D7BC4C62}" type="presOf" srcId="{D2508C3B-654D-4CB0-8FF9-6E43733D1AC6}" destId="{3B90D47E-1D30-4960-B6E9-32C04A091F74}" srcOrd="1" destOrd="0" presId="urn:microsoft.com/office/officeart/2005/8/layout/hierarchy2"/>
    <dgm:cxn modelId="{941687BD-CF1B-4A26-85B1-22020AC16F0A}" type="presOf" srcId="{3A774504-EC96-449B-9E4A-FFAFF9DFE753}" destId="{ECED1ECF-E815-4034-A700-CDC68C4FB8B9}" srcOrd="1" destOrd="0" presId="urn:microsoft.com/office/officeart/2005/8/layout/hierarchy2"/>
    <dgm:cxn modelId="{7D619901-BCDF-49B3-9957-965A47D1D76C}" type="presOf" srcId="{0FBB4C7B-AF28-41AC-8DA7-8A43BC25F60C}" destId="{C3A29D12-EA2A-458A-A431-D0F4F857BA07}" srcOrd="0" destOrd="0" presId="urn:microsoft.com/office/officeart/2005/8/layout/hierarchy2"/>
    <dgm:cxn modelId="{571677C0-65A5-4EC3-A87F-FA47A352906F}" type="presOf" srcId="{9734D18F-A9E8-49F7-8208-D278318A56D3}" destId="{0161976E-1BDE-4647-BF48-A3CB99A1B19A}" srcOrd="0" destOrd="0" presId="urn:microsoft.com/office/officeart/2005/8/layout/hierarchy2"/>
    <dgm:cxn modelId="{2EB9C690-C9ED-4F97-9FC9-38228A8E369E}" type="presOf" srcId="{325FC1C8-52E8-41E5-8D09-F6B4BBEBBE02}" destId="{E9A92660-7217-4EE8-812E-01FC0FF58BAB}" srcOrd="0" destOrd="0" presId="urn:microsoft.com/office/officeart/2005/8/layout/hierarchy2"/>
    <dgm:cxn modelId="{A4853133-465A-4992-9D32-B0719DFBD610}" type="presParOf" srcId="{C3A29D12-EA2A-458A-A431-D0F4F857BA07}" destId="{5F01D309-3333-4B09-BC97-C57D86D5D622}" srcOrd="0" destOrd="0" presId="urn:microsoft.com/office/officeart/2005/8/layout/hierarchy2"/>
    <dgm:cxn modelId="{FF51FAF8-E930-4DD6-8FE1-FD03D68D8340}" type="presParOf" srcId="{5F01D309-3333-4B09-BC97-C57D86D5D622}" destId="{EB441A3B-1807-430B-9CE1-CE9E8E4E80B2}" srcOrd="0" destOrd="0" presId="urn:microsoft.com/office/officeart/2005/8/layout/hierarchy2"/>
    <dgm:cxn modelId="{C82496F1-8517-4B36-A897-CEDA73F15DD3}" type="presParOf" srcId="{5F01D309-3333-4B09-BC97-C57D86D5D622}" destId="{416D6AFE-81ED-4894-884D-9B81B5EA3B2C}" srcOrd="1" destOrd="0" presId="urn:microsoft.com/office/officeart/2005/8/layout/hierarchy2"/>
    <dgm:cxn modelId="{CBD41793-F460-4D44-8A14-25C8EB764690}" type="presParOf" srcId="{416D6AFE-81ED-4894-884D-9B81B5EA3B2C}" destId="{93F0292F-DFB6-4061-8A65-69CEBF11DE61}" srcOrd="0" destOrd="0" presId="urn:microsoft.com/office/officeart/2005/8/layout/hierarchy2"/>
    <dgm:cxn modelId="{154EE876-BD94-45E6-ADC5-681C694D0BE1}" type="presParOf" srcId="{93F0292F-DFB6-4061-8A65-69CEBF11DE61}" destId="{ECED1ECF-E815-4034-A700-CDC68C4FB8B9}" srcOrd="0" destOrd="0" presId="urn:microsoft.com/office/officeart/2005/8/layout/hierarchy2"/>
    <dgm:cxn modelId="{76F059A0-ABF8-4DFF-AD20-9F439C784427}" type="presParOf" srcId="{416D6AFE-81ED-4894-884D-9B81B5EA3B2C}" destId="{E811AE16-F973-455D-978C-8239CEEA2BE8}" srcOrd="1" destOrd="0" presId="urn:microsoft.com/office/officeart/2005/8/layout/hierarchy2"/>
    <dgm:cxn modelId="{691779F9-F2EF-4308-BDE7-1A9254CEBFA5}" type="presParOf" srcId="{E811AE16-F973-455D-978C-8239CEEA2BE8}" destId="{0161976E-1BDE-4647-BF48-A3CB99A1B19A}" srcOrd="0" destOrd="0" presId="urn:microsoft.com/office/officeart/2005/8/layout/hierarchy2"/>
    <dgm:cxn modelId="{F6B56EBA-0E3C-487A-AEB1-0182CC31081D}" type="presParOf" srcId="{E811AE16-F973-455D-978C-8239CEEA2BE8}" destId="{2C6EF538-4928-43A7-B2BE-DD2C21CA66E0}" srcOrd="1" destOrd="0" presId="urn:microsoft.com/office/officeart/2005/8/layout/hierarchy2"/>
    <dgm:cxn modelId="{CB0A8D9F-30E4-4E99-AB4C-92E03BD24323}" type="presParOf" srcId="{416D6AFE-81ED-4894-884D-9B81B5EA3B2C}" destId="{D17F377E-BE18-45B7-9E9B-C73750BF4A5F}" srcOrd="2" destOrd="0" presId="urn:microsoft.com/office/officeart/2005/8/layout/hierarchy2"/>
    <dgm:cxn modelId="{98EE49C6-4A6D-457B-A60B-3EB6B2C7D357}" type="presParOf" srcId="{D17F377E-BE18-45B7-9E9B-C73750BF4A5F}" destId="{3B90D47E-1D30-4960-B6E9-32C04A091F74}" srcOrd="0" destOrd="0" presId="urn:microsoft.com/office/officeart/2005/8/layout/hierarchy2"/>
    <dgm:cxn modelId="{8B969D98-9F19-4A7A-A9C7-B5CECB19FA42}" type="presParOf" srcId="{416D6AFE-81ED-4894-884D-9B81B5EA3B2C}" destId="{65C4CB75-09DC-473E-A9FD-DBBB4071D5F4}" srcOrd="3" destOrd="0" presId="urn:microsoft.com/office/officeart/2005/8/layout/hierarchy2"/>
    <dgm:cxn modelId="{D5CFA743-663E-4023-841B-A95A43FD0800}" type="presParOf" srcId="{65C4CB75-09DC-473E-A9FD-DBBB4071D5F4}" destId="{E9A92660-7217-4EE8-812E-01FC0FF58BAB}" srcOrd="0" destOrd="0" presId="urn:microsoft.com/office/officeart/2005/8/layout/hierarchy2"/>
    <dgm:cxn modelId="{F8A25946-5F4D-4A4A-81A4-2CE82CE56BBF}" type="presParOf" srcId="{65C4CB75-09DC-473E-A9FD-DBBB4071D5F4}" destId="{920A3574-72A9-48C0-A016-DB07F5C2956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2C52FB-9C5E-4BBC-9A0B-59829C17DA32}" type="doc">
      <dgm:prSet loTypeId="urn:microsoft.com/office/officeart/2008/layout/VerticalCurvedList" loCatId="list" qsTypeId="urn:microsoft.com/office/officeart/2005/8/quickstyle/simple3" qsCatId="simple" csTypeId="urn:microsoft.com/office/officeart/2005/8/colors/accent1_2" csCatId="accent1" phldr="1"/>
      <dgm:spPr/>
      <dgm:t>
        <a:bodyPr/>
        <a:lstStyle/>
        <a:p>
          <a:endParaRPr lang="ru-RU"/>
        </a:p>
      </dgm:t>
    </dgm:pt>
    <dgm:pt modelId="{70EE89EC-2218-465F-A8F7-ADE80A2D3411}">
      <dgm:prSet phldrT="[Текст]"/>
      <dgm:spPr/>
      <dgm:t>
        <a:bodyPr/>
        <a:lstStyle/>
        <a:p>
          <a:r>
            <a:rPr lang="kk-KZ" i="1" smtClean="0">
              <a:latin typeface="Times New Roman" pitchFamily="18" charset="0"/>
              <a:cs typeface="Times New Roman" pitchFamily="18" charset="0"/>
            </a:rPr>
            <a:t>түсініктілік,</a:t>
          </a:r>
          <a:endParaRPr lang="ru-RU" dirty="0"/>
        </a:p>
      </dgm:t>
    </dgm:pt>
    <dgm:pt modelId="{257F8C18-2B87-44DE-A0AD-EEA45954124F}" type="parTrans" cxnId="{7F5B10E1-F351-4F04-A840-2F4489BAE192}">
      <dgm:prSet/>
      <dgm:spPr/>
      <dgm:t>
        <a:bodyPr/>
        <a:lstStyle/>
        <a:p>
          <a:endParaRPr lang="ru-RU"/>
        </a:p>
      </dgm:t>
    </dgm:pt>
    <dgm:pt modelId="{7B640763-1E77-4B58-9771-DDDF10F5CCBA}" type="sibTrans" cxnId="{7F5B10E1-F351-4F04-A840-2F4489BAE192}">
      <dgm:prSet/>
      <dgm:spPr/>
      <dgm:t>
        <a:bodyPr/>
        <a:lstStyle/>
        <a:p>
          <a:endParaRPr lang="ru-RU"/>
        </a:p>
      </dgm:t>
    </dgm:pt>
    <dgm:pt modelId="{1234C303-0748-4187-801B-A40BE48B48C0}">
      <dgm:prSet phldrT="[Текст]"/>
      <dgm:spPr/>
      <dgm:t>
        <a:bodyPr/>
        <a:lstStyle/>
        <a:p>
          <a:r>
            <a:rPr lang="kk-KZ" i="1" smtClean="0">
              <a:latin typeface="Times New Roman" pitchFamily="18" charset="0"/>
              <a:cs typeface="Times New Roman" pitchFamily="18" charset="0"/>
            </a:rPr>
            <a:t>орындылық, </a:t>
          </a:r>
          <a:endParaRPr lang="ru-RU" dirty="0"/>
        </a:p>
      </dgm:t>
    </dgm:pt>
    <dgm:pt modelId="{66103EDF-1962-45A3-8415-966A30D1557F}" type="parTrans" cxnId="{AFA779D4-1FB5-4746-8112-E51F62B73B2F}">
      <dgm:prSet/>
      <dgm:spPr/>
      <dgm:t>
        <a:bodyPr/>
        <a:lstStyle/>
        <a:p>
          <a:endParaRPr lang="ru-RU"/>
        </a:p>
      </dgm:t>
    </dgm:pt>
    <dgm:pt modelId="{9065A027-8331-483B-BAF3-D9540518B98C}" type="sibTrans" cxnId="{AFA779D4-1FB5-4746-8112-E51F62B73B2F}">
      <dgm:prSet/>
      <dgm:spPr/>
      <dgm:t>
        <a:bodyPr/>
        <a:lstStyle/>
        <a:p>
          <a:endParaRPr lang="ru-RU"/>
        </a:p>
      </dgm:t>
    </dgm:pt>
    <dgm:pt modelId="{56DF0ADD-4AD6-4430-830D-C4E1670BA6B8}">
      <dgm:prSet phldrT="[Текст]"/>
      <dgm:spPr/>
      <dgm:t>
        <a:bodyPr/>
        <a:lstStyle/>
        <a:p>
          <a:r>
            <a:rPr lang="kk-KZ" i="1" smtClean="0">
              <a:latin typeface="Times New Roman" pitchFamily="18" charset="0"/>
              <a:cs typeface="Times New Roman" pitchFamily="18" charset="0"/>
            </a:rPr>
            <a:t>сенімділік</a:t>
          </a:r>
          <a:endParaRPr lang="ru-RU" dirty="0"/>
        </a:p>
      </dgm:t>
    </dgm:pt>
    <dgm:pt modelId="{47F22A5E-E4ED-4ADF-B0C3-4B3FBB6F0345}" type="parTrans" cxnId="{D10A86F7-B238-4AE9-84BB-782FC337A959}">
      <dgm:prSet/>
      <dgm:spPr/>
      <dgm:t>
        <a:bodyPr/>
        <a:lstStyle/>
        <a:p>
          <a:endParaRPr lang="ru-RU"/>
        </a:p>
      </dgm:t>
    </dgm:pt>
    <dgm:pt modelId="{2FBB7FF1-5946-4C43-8630-D6F5CE6792A4}" type="sibTrans" cxnId="{D10A86F7-B238-4AE9-84BB-782FC337A959}">
      <dgm:prSet/>
      <dgm:spPr/>
      <dgm:t>
        <a:bodyPr/>
        <a:lstStyle/>
        <a:p>
          <a:endParaRPr lang="ru-RU"/>
        </a:p>
      </dgm:t>
    </dgm:pt>
    <dgm:pt modelId="{02310138-9AFE-4F7A-8735-25C81B6FA65F}">
      <dgm:prSet phldrT="[Текст]"/>
      <dgm:spPr/>
      <dgm:t>
        <a:bodyPr/>
        <a:lstStyle/>
        <a:p>
          <a:r>
            <a:rPr lang="kk-KZ" i="1" dirty="0" smtClean="0">
              <a:latin typeface="Times New Roman" pitchFamily="18" charset="0"/>
              <a:cs typeface="Times New Roman" pitchFamily="18" charset="0"/>
            </a:rPr>
            <a:t>салыстырмалылық</a:t>
          </a:r>
          <a:endParaRPr lang="ru-RU" dirty="0"/>
        </a:p>
      </dgm:t>
    </dgm:pt>
    <dgm:pt modelId="{9FE1156A-180E-4CB8-9B78-716189DDE334}" type="parTrans" cxnId="{819E8643-BA1B-4D6B-ADC5-77D68381BC41}">
      <dgm:prSet/>
      <dgm:spPr/>
      <dgm:t>
        <a:bodyPr/>
        <a:lstStyle/>
        <a:p>
          <a:endParaRPr lang="ru-RU"/>
        </a:p>
      </dgm:t>
    </dgm:pt>
    <dgm:pt modelId="{06BD448B-FFFD-41A0-8664-1502A7EB1E41}" type="sibTrans" cxnId="{819E8643-BA1B-4D6B-ADC5-77D68381BC41}">
      <dgm:prSet/>
      <dgm:spPr/>
      <dgm:t>
        <a:bodyPr/>
        <a:lstStyle/>
        <a:p>
          <a:endParaRPr lang="ru-RU"/>
        </a:p>
      </dgm:t>
    </dgm:pt>
    <dgm:pt modelId="{904EB01F-F74E-4385-BFF9-FE1F07D8A21B}" type="pres">
      <dgm:prSet presAssocID="{1F2C52FB-9C5E-4BBC-9A0B-59829C17DA32}" presName="Name0" presStyleCnt="0">
        <dgm:presLayoutVars>
          <dgm:chMax val="7"/>
          <dgm:chPref val="7"/>
          <dgm:dir/>
        </dgm:presLayoutVars>
      </dgm:prSet>
      <dgm:spPr/>
    </dgm:pt>
    <dgm:pt modelId="{1363EE47-6BE5-4DC7-9991-8B6645125452}" type="pres">
      <dgm:prSet presAssocID="{1F2C52FB-9C5E-4BBC-9A0B-59829C17DA32}" presName="Name1" presStyleCnt="0"/>
      <dgm:spPr/>
    </dgm:pt>
    <dgm:pt modelId="{612306C2-210D-4E3F-8DD5-5E8302DE0E2A}" type="pres">
      <dgm:prSet presAssocID="{1F2C52FB-9C5E-4BBC-9A0B-59829C17DA32}" presName="cycle" presStyleCnt="0"/>
      <dgm:spPr/>
    </dgm:pt>
    <dgm:pt modelId="{90F6820C-801E-44DB-9139-2353CB0E9372}" type="pres">
      <dgm:prSet presAssocID="{1F2C52FB-9C5E-4BBC-9A0B-59829C17DA32}" presName="srcNode" presStyleLbl="node1" presStyleIdx="0" presStyleCnt="4"/>
      <dgm:spPr/>
    </dgm:pt>
    <dgm:pt modelId="{F4791ABB-5EB1-4E5F-A5D4-B2FBEB9BB857}" type="pres">
      <dgm:prSet presAssocID="{1F2C52FB-9C5E-4BBC-9A0B-59829C17DA32}" presName="conn" presStyleLbl="parChTrans1D2" presStyleIdx="0" presStyleCnt="1"/>
      <dgm:spPr/>
    </dgm:pt>
    <dgm:pt modelId="{EBBFBAB1-CCF6-41B4-B72E-1203EB023585}" type="pres">
      <dgm:prSet presAssocID="{1F2C52FB-9C5E-4BBC-9A0B-59829C17DA32}" presName="extraNode" presStyleLbl="node1" presStyleIdx="0" presStyleCnt="4"/>
      <dgm:spPr/>
    </dgm:pt>
    <dgm:pt modelId="{5BE8068D-33AE-4963-A86D-E09787653429}" type="pres">
      <dgm:prSet presAssocID="{1F2C52FB-9C5E-4BBC-9A0B-59829C17DA32}" presName="dstNode" presStyleLbl="node1" presStyleIdx="0" presStyleCnt="4"/>
      <dgm:spPr/>
    </dgm:pt>
    <dgm:pt modelId="{6E824CA5-B80B-412B-ADB5-DA584B6BC83E}" type="pres">
      <dgm:prSet presAssocID="{70EE89EC-2218-465F-A8F7-ADE80A2D3411}" presName="text_1" presStyleLbl="node1" presStyleIdx="0" presStyleCnt="4">
        <dgm:presLayoutVars>
          <dgm:bulletEnabled val="1"/>
        </dgm:presLayoutVars>
      </dgm:prSet>
      <dgm:spPr/>
      <dgm:t>
        <a:bodyPr/>
        <a:lstStyle/>
        <a:p>
          <a:endParaRPr lang="ru-RU"/>
        </a:p>
      </dgm:t>
    </dgm:pt>
    <dgm:pt modelId="{9A99C328-AE04-447B-AAEC-8E66F40CE0A0}" type="pres">
      <dgm:prSet presAssocID="{70EE89EC-2218-465F-A8F7-ADE80A2D3411}" presName="accent_1" presStyleCnt="0"/>
      <dgm:spPr/>
    </dgm:pt>
    <dgm:pt modelId="{03F6125A-15B9-420C-9928-D5BAD7536657}" type="pres">
      <dgm:prSet presAssocID="{70EE89EC-2218-465F-A8F7-ADE80A2D3411}" presName="accentRepeatNode" presStyleLbl="solidFgAcc1" presStyleIdx="0" presStyleCnt="4"/>
      <dgm:spPr/>
    </dgm:pt>
    <dgm:pt modelId="{EC04CC24-5B2E-4FA8-A8E9-36FB385DCDCF}" type="pres">
      <dgm:prSet presAssocID="{1234C303-0748-4187-801B-A40BE48B48C0}" presName="text_2" presStyleLbl="node1" presStyleIdx="1" presStyleCnt="4">
        <dgm:presLayoutVars>
          <dgm:bulletEnabled val="1"/>
        </dgm:presLayoutVars>
      </dgm:prSet>
      <dgm:spPr/>
      <dgm:t>
        <a:bodyPr/>
        <a:lstStyle/>
        <a:p>
          <a:endParaRPr lang="ru-RU"/>
        </a:p>
      </dgm:t>
    </dgm:pt>
    <dgm:pt modelId="{D3B0D607-DC05-420B-B887-361A0678349B}" type="pres">
      <dgm:prSet presAssocID="{1234C303-0748-4187-801B-A40BE48B48C0}" presName="accent_2" presStyleCnt="0"/>
      <dgm:spPr/>
    </dgm:pt>
    <dgm:pt modelId="{A1E33A8B-9DE4-4279-B971-F5E9A2D6EDC1}" type="pres">
      <dgm:prSet presAssocID="{1234C303-0748-4187-801B-A40BE48B48C0}" presName="accentRepeatNode" presStyleLbl="solidFgAcc1" presStyleIdx="1" presStyleCnt="4"/>
      <dgm:spPr/>
    </dgm:pt>
    <dgm:pt modelId="{1CCD9CB3-6A32-4D38-B230-4464DA265097}" type="pres">
      <dgm:prSet presAssocID="{56DF0ADD-4AD6-4430-830D-C4E1670BA6B8}" presName="text_3" presStyleLbl="node1" presStyleIdx="2" presStyleCnt="4">
        <dgm:presLayoutVars>
          <dgm:bulletEnabled val="1"/>
        </dgm:presLayoutVars>
      </dgm:prSet>
      <dgm:spPr/>
      <dgm:t>
        <a:bodyPr/>
        <a:lstStyle/>
        <a:p>
          <a:endParaRPr lang="ru-RU"/>
        </a:p>
      </dgm:t>
    </dgm:pt>
    <dgm:pt modelId="{34FB15C3-CEC4-42C6-AD07-2B82A681EA76}" type="pres">
      <dgm:prSet presAssocID="{56DF0ADD-4AD6-4430-830D-C4E1670BA6B8}" presName="accent_3" presStyleCnt="0"/>
      <dgm:spPr/>
    </dgm:pt>
    <dgm:pt modelId="{2A8D3E2D-E074-4F48-AF7E-551FB5966111}" type="pres">
      <dgm:prSet presAssocID="{56DF0ADD-4AD6-4430-830D-C4E1670BA6B8}" presName="accentRepeatNode" presStyleLbl="solidFgAcc1" presStyleIdx="2" presStyleCnt="4"/>
      <dgm:spPr/>
    </dgm:pt>
    <dgm:pt modelId="{D3D0671F-C6FD-4218-BBC1-EDA4848D151B}" type="pres">
      <dgm:prSet presAssocID="{02310138-9AFE-4F7A-8735-25C81B6FA65F}" presName="text_4" presStyleLbl="node1" presStyleIdx="3" presStyleCnt="4">
        <dgm:presLayoutVars>
          <dgm:bulletEnabled val="1"/>
        </dgm:presLayoutVars>
      </dgm:prSet>
      <dgm:spPr/>
      <dgm:t>
        <a:bodyPr/>
        <a:lstStyle/>
        <a:p>
          <a:endParaRPr lang="ru-RU"/>
        </a:p>
      </dgm:t>
    </dgm:pt>
    <dgm:pt modelId="{757BC1CF-A733-4AB9-B94C-3E7A83B056FF}" type="pres">
      <dgm:prSet presAssocID="{02310138-9AFE-4F7A-8735-25C81B6FA65F}" presName="accent_4" presStyleCnt="0"/>
      <dgm:spPr/>
    </dgm:pt>
    <dgm:pt modelId="{5AE9DB26-AC58-4AEA-892D-FF4A9F8D1220}" type="pres">
      <dgm:prSet presAssocID="{02310138-9AFE-4F7A-8735-25C81B6FA65F}" presName="accentRepeatNode" presStyleLbl="solidFgAcc1" presStyleIdx="3" presStyleCnt="4"/>
      <dgm:spPr/>
    </dgm:pt>
  </dgm:ptLst>
  <dgm:cxnLst>
    <dgm:cxn modelId="{819E8643-BA1B-4D6B-ADC5-77D68381BC41}" srcId="{1F2C52FB-9C5E-4BBC-9A0B-59829C17DA32}" destId="{02310138-9AFE-4F7A-8735-25C81B6FA65F}" srcOrd="3" destOrd="0" parTransId="{9FE1156A-180E-4CB8-9B78-716189DDE334}" sibTransId="{06BD448B-FFFD-41A0-8664-1502A7EB1E41}"/>
    <dgm:cxn modelId="{186D1E23-9658-436D-82DB-D4153756A905}" type="presOf" srcId="{70EE89EC-2218-465F-A8F7-ADE80A2D3411}" destId="{6E824CA5-B80B-412B-ADB5-DA584B6BC83E}" srcOrd="0" destOrd="0" presId="urn:microsoft.com/office/officeart/2008/layout/VerticalCurvedList"/>
    <dgm:cxn modelId="{AFA779D4-1FB5-4746-8112-E51F62B73B2F}" srcId="{1F2C52FB-9C5E-4BBC-9A0B-59829C17DA32}" destId="{1234C303-0748-4187-801B-A40BE48B48C0}" srcOrd="1" destOrd="0" parTransId="{66103EDF-1962-45A3-8415-966A30D1557F}" sibTransId="{9065A027-8331-483B-BAF3-D9540518B98C}"/>
    <dgm:cxn modelId="{7F5B10E1-F351-4F04-A840-2F4489BAE192}" srcId="{1F2C52FB-9C5E-4BBC-9A0B-59829C17DA32}" destId="{70EE89EC-2218-465F-A8F7-ADE80A2D3411}" srcOrd="0" destOrd="0" parTransId="{257F8C18-2B87-44DE-A0AD-EEA45954124F}" sibTransId="{7B640763-1E77-4B58-9771-DDDF10F5CCBA}"/>
    <dgm:cxn modelId="{4A3746E4-DCC0-4B3E-AAD9-CB4E7EE4102E}" type="presOf" srcId="{7B640763-1E77-4B58-9771-DDDF10F5CCBA}" destId="{F4791ABB-5EB1-4E5F-A5D4-B2FBEB9BB857}" srcOrd="0" destOrd="0" presId="urn:microsoft.com/office/officeart/2008/layout/VerticalCurvedList"/>
    <dgm:cxn modelId="{920ABD6B-A2A1-493D-8E3F-10E83DD23F9A}" type="presOf" srcId="{1F2C52FB-9C5E-4BBC-9A0B-59829C17DA32}" destId="{904EB01F-F74E-4385-BFF9-FE1F07D8A21B}" srcOrd="0" destOrd="0" presId="urn:microsoft.com/office/officeart/2008/layout/VerticalCurvedList"/>
    <dgm:cxn modelId="{D10A86F7-B238-4AE9-84BB-782FC337A959}" srcId="{1F2C52FB-9C5E-4BBC-9A0B-59829C17DA32}" destId="{56DF0ADD-4AD6-4430-830D-C4E1670BA6B8}" srcOrd="2" destOrd="0" parTransId="{47F22A5E-E4ED-4ADF-B0C3-4B3FBB6F0345}" sibTransId="{2FBB7FF1-5946-4C43-8630-D6F5CE6792A4}"/>
    <dgm:cxn modelId="{3CD5BC21-6F9D-43FA-900A-1FA0A2EF14AF}" type="presOf" srcId="{56DF0ADD-4AD6-4430-830D-C4E1670BA6B8}" destId="{1CCD9CB3-6A32-4D38-B230-4464DA265097}" srcOrd="0" destOrd="0" presId="urn:microsoft.com/office/officeart/2008/layout/VerticalCurvedList"/>
    <dgm:cxn modelId="{13873001-3BE7-4BAE-9495-A9E4D2E350CC}" type="presOf" srcId="{1234C303-0748-4187-801B-A40BE48B48C0}" destId="{EC04CC24-5B2E-4FA8-A8E9-36FB385DCDCF}" srcOrd="0" destOrd="0" presId="urn:microsoft.com/office/officeart/2008/layout/VerticalCurvedList"/>
    <dgm:cxn modelId="{FC0BD6F6-012B-4622-884D-C1FA1B305C3C}" type="presOf" srcId="{02310138-9AFE-4F7A-8735-25C81B6FA65F}" destId="{D3D0671F-C6FD-4218-BBC1-EDA4848D151B}" srcOrd="0" destOrd="0" presId="urn:microsoft.com/office/officeart/2008/layout/VerticalCurvedList"/>
    <dgm:cxn modelId="{DBC64833-5881-414C-827F-A0E8A3ED8F38}" type="presParOf" srcId="{904EB01F-F74E-4385-BFF9-FE1F07D8A21B}" destId="{1363EE47-6BE5-4DC7-9991-8B6645125452}" srcOrd="0" destOrd="0" presId="urn:microsoft.com/office/officeart/2008/layout/VerticalCurvedList"/>
    <dgm:cxn modelId="{F18CE41B-93E8-4DE7-8DC9-CADB36BDB4F8}" type="presParOf" srcId="{1363EE47-6BE5-4DC7-9991-8B6645125452}" destId="{612306C2-210D-4E3F-8DD5-5E8302DE0E2A}" srcOrd="0" destOrd="0" presId="urn:microsoft.com/office/officeart/2008/layout/VerticalCurvedList"/>
    <dgm:cxn modelId="{0F711B1E-2A87-489B-9312-ACC8A6E98826}" type="presParOf" srcId="{612306C2-210D-4E3F-8DD5-5E8302DE0E2A}" destId="{90F6820C-801E-44DB-9139-2353CB0E9372}" srcOrd="0" destOrd="0" presId="urn:microsoft.com/office/officeart/2008/layout/VerticalCurvedList"/>
    <dgm:cxn modelId="{6C294B87-84EA-4BB8-886C-A3F8A6AAF5B3}" type="presParOf" srcId="{612306C2-210D-4E3F-8DD5-5E8302DE0E2A}" destId="{F4791ABB-5EB1-4E5F-A5D4-B2FBEB9BB857}" srcOrd="1" destOrd="0" presId="urn:microsoft.com/office/officeart/2008/layout/VerticalCurvedList"/>
    <dgm:cxn modelId="{D0B4ED71-F315-472B-BB3A-495EFBB1DEDD}" type="presParOf" srcId="{612306C2-210D-4E3F-8DD5-5E8302DE0E2A}" destId="{EBBFBAB1-CCF6-41B4-B72E-1203EB023585}" srcOrd="2" destOrd="0" presId="urn:microsoft.com/office/officeart/2008/layout/VerticalCurvedList"/>
    <dgm:cxn modelId="{3771E808-2B4D-4A0D-95EC-0D6351970C57}" type="presParOf" srcId="{612306C2-210D-4E3F-8DD5-5E8302DE0E2A}" destId="{5BE8068D-33AE-4963-A86D-E09787653429}" srcOrd="3" destOrd="0" presId="urn:microsoft.com/office/officeart/2008/layout/VerticalCurvedList"/>
    <dgm:cxn modelId="{7118359E-B731-44A8-BB36-073166D62FD4}" type="presParOf" srcId="{1363EE47-6BE5-4DC7-9991-8B6645125452}" destId="{6E824CA5-B80B-412B-ADB5-DA584B6BC83E}" srcOrd="1" destOrd="0" presId="urn:microsoft.com/office/officeart/2008/layout/VerticalCurvedList"/>
    <dgm:cxn modelId="{8EC56B3F-9B86-4B0E-9D38-52E23EA510E3}" type="presParOf" srcId="{1363EE47-6BE5-4DC7-9991-8B6645125452}" destId="{9A99C328-AE04-447B-AAEC-8E66F40CE0A0}" srcOrd="2" destOrd="0" presId="urn:microsoft.com/office/officeart/2008/layout/VerticalCurvedList"/>
    <dgm:cxn modelId="{873B21E9-F9F3-4753-B2FB-B944B4928F68}" type="presParOf" srcId="{9A99C328-AE04-447B-AAEC-8E66F40CE0A0}" destId="{03F6125A-15B9-420C-9928-D5BAD7536657}" srcOrd="0" destOrd="0" presId="urn:microsoft.com/office/officeart/2008/layout/VerticalCurvedList"/>
    <dgm:cxn modelId="{67EEA010-B3F9-481B-A627-B90261BD6ECE}" type="presParOf" srcId="{1363EE47-6BE5-4DC7-9991-8B6645125452}" destId="{EC04CC24-5B2E-4FA8-A8E9-36FB385DCDCF}" srcOrd="3" destOrd="0" presId="urn:microsoft.com/office/officeart/2008/layout/VerticalCurvedList"/>
    <dgm:cxn modelId="{FE9F1B2E-147F-4B9C-8FA5-357BE0CF1AB2}" type="presParOf" srcId="{1363EE47-6BE5-4DC7-9991-8B6645125452}" destId="{D3B0D607-DC05-420B-B887-361A0678349B}" srcOrd="4" destOrd="0" presId="urn:microsoft.com/office/officeart/2008/layout/VerticalCurvedList"/>
    <dgm:cxn modelId="{B1041E65-A931-45B7-AC49-5DAD19815A8A}" type="presParOf" srcId="{D3B0D607-DC05-420B-B887-361A0678349B}" destId="{A1E33A8B-9DE4-4279-B971-F5E9A2D6EDC1}" srcOrd="0" destOrd="0" presId="urn:microsoft.com/office/officeart/2008/layout/VerticalCurvedList"/>
    <dgm:cxn modelId="{2263960E-249A-4633-A5C4-58E1E6E4E9AA}" type="presParOf" srcId="{1363EE47-6BE5-4DC7-9991-8B6645125452}" destId="{1CCD9CB3-6A32-4D38-B230-4464DA265097}" srcOrd="5" destOrd="0" presId="urn:microsoft.com/office/officeart/2008/layout/VerticalCurvedList"/>
    <dgm:cxn modelId="{FE534F43-F3FE-49F2-89D4-3C15B7076628}" type="presParOf" srcId="{1363EE47-6BE5-4DC7-9991-8B6645125452}" destId="{34FB15C3-CEC4-42C6-AD07-2B82A681EA76}" srcOrd="6" destOrd="0" presId="urn:microsoft.com/office/officeart/2008/layout/VerticalCurvedList"/>
    <dgm:cxn modelId="{CC7A360D-DA54-455C-988B-F60E7C519C65}" type="presParOf" srcId="{34FB15C3-CEC4-42C6-AD07-2B82A681EA76}" destId="{2A8D3E2D-E074-4F48-AF7E-551FB5966111}" srcOrd="0" destOrd="0" presId="urn:microsoft.com/office/officeart/2008/layout/VerticalCurvedList"/>
    <dgm:cxn modelId="{800B4FF8-1C18-452D-92D1-6085DFFE5EBD}" type="presParOf" srcId="{1363EE47-6BE5-4DC7-9991-8B6645125452}" destId="{D3D0671F-C6FD-4218-BBC1-EDA4848D151B}" srcOrd="7" destOrd="0" presId="urn:microsoft.com/office/officeart/2008/layout/VerticalCurvedList"/>
    <dgm:cxn modelId="{EBA6D989-BBC2-47EA-9752-303CA963F160}" type="presParOf" srcId="{1363EE47-6BE5-4DC7-9991-8B6645125452}" destId="{757BC1CF-A733-4AB9-B94C-3E7A83B056FF}" srcOrd="8" destOrd="0" presId="urn:microsoft.com/office/officeart/2008/layout/VerticalCurvedList"/>
    <dgm:cxn modelId="{DBDC13F0-98BD-4D20-AD98-AF0F7A05A946}" type="presParOf" srcId="{757BC1CF-A733-4AB9-B94C-3E7A83B056FF}" destId="{5AE9DB26-AC58-4AEA-892D-FF4A9F8D122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441A3B-1807-430B-9CE1-CE9E8E4E80B2}">
      <dsp:nvSpPr>
        <dsp:cNvPr id="0" name=""/>
        <dsp:cNvSpPr/>
      </dsp:nvSpPr>
      <dsp:spPr>
        <a:xfrm>
          <a:off x="5006" y="1507210"/>
          <a:ext cx="3476214" cy="1738107"/>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kk-KZ" sz="2000" kern="1200" dirty="0" smtClean="0">
              <a:latin typeface="Arial" panose="020B0604020202020204" pitchFamily="34" charset="0"/>
              <a:cs typeface="Arial" panose="020B0604020202020204" pitchFamily="34" charset="0"/>
            </a:rPr>
            <a:t>Тұжырымдама негізін құрайтын негізгі болжамдарды екіге бөлуге болады:</a:t>
          </a:r>
          <a:endParaRPr lang="ru-RU" sz="2000" kern="1200" dirty="0">
            <a:latin typeface="Arial" panose="020B0604020202020204" pitchFamily="34" charset="0"/>
            <a:cs typeface="Arial" panose="020B0604020202020204" pitchFamily="34" charset="0"/>
          </a:endParaRPr>
        </a:p>
      </dsp:txBody>
      <dsp:txXfrm>
        <a:off x="55913" y="1558117"/>
        <a:ext cx="3374400" cy="1636293"/>
      </dsp:txXfrm>
    </dsp:sp>
    <dsp:sp modelId="{93F0292F-DFB6-4061-8A65-69CEBF11DE61}">
      <dsp:nvSpPr>
        <dsp:cNvPr id="0" name=""/>
        <dsp:cNvSpPr/>
      </dsp:nvSpPr>
      <dsp:spPr>
        <a:xfrm rot="19457599">
          <a:off x="3320269" y="1843643"/>
          <a:ext cx="1712388" cy="65830"/>
        </a:xfrm>
        <a:custGeom>
          <a:avLst/>
          <a:gdLst/>
          <a:ahLst/>
          <a:cxnLst/>
          <a:rect l="0" t="0" r="0" b="0"/>
          <a:pathLst>
            <a:path>
              <a:moveTo>
                <a:pt x="0" y="32915"/>
              </a:moveTo>
              <a:lnTo>
                <a:pt x="1712388" y="3291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4133654" y="1833748"/>
        <a:ext cx="85619" cy="85619"/>
      </dsp:txXfrm>
    </dsp:sp>
    <dsp:sp modelId="{0161976E-1BDE-4647-BF48-A3CB99A1B19A}">
      <dsp:nvSpPr>
        <dsp:cNvPr id="0" name=""/>
        <dsp:cNvSpPr/>
      </dsp:nvSpPr>
      <dsp:spPr>
        <a:xfrm>
          <a:off x="4871706" y="507798"/>
          <a:ext cx="3476214" cy="1738107"/>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kk-KZ" sz="2000" kern="1200" dirty="0" smtClean="0">
              <a:latin typeface="Arial" panose="020B0604020202020204" pitchFamily="34" charset="0"/>
              <a:cs typeface="Arial" panose="020B0604020202020204" pitchFamily="34" charset="0"/>
            </a:rPr>
            <a:t>Есептеу принципі (яғни, барлық іскерлік операциялар олар жасалған айда көрсетілуі керек).</a:t>
          </a:r>
          <a:endParaRPr lang="ru-RU" sz="2000" kern="1200" dirty="0">
            <a:latin typeface="Arial" panose="020B0604020202020204" pitchFamily="34" charset="0"/>
            <a:cs typeface="Arial" panose="020B0604020202020204" pitchFamily="34" charset="0"/>
          </a:endParaRPr>
        </a:p>
      </dsp:txBody>
      <dsp:txXfrm>
        <a:off x="4922613" y="558705"/>
        <a:ext cx="3374400" cy="1636293"/>
      </dsp:txXfrm>
    </dsp:sp>
    <dsp:sp modelId="{D17F377E-BE18-45B7-9E9B-C73750BF4A5F}">
      <dsp:nvSpPr>
        <dsp:cNvPr id="0" name=""/>
        <dsp:cNvSpPr/>
      </dsp:nvSpPr>
      <dsp:spPr>
        <a:xfrm rot="2142401">
          <a:off x="3320269" y="2843054"/>
          <a:ext cx="1712388" cy="65830"/>
        </a:xfrm>
        <a:custGeom>
          <a:avLst/>
          <a:gdLst/>
          <a:ahLst/>
          <a:cxnLst/>
          <a:rect l="0" t="0" r="0" b="0"/>
          <a:pathLst>
            <a:path>
              <a:moveTo>
                <a:pt x="0" y="32915"/>
              </a:moveTo>
              <a:lnTo>
                <a:pt x="1712388" y="3291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4133654" y="2833160"/>
        <a:ext cx="85619" cy="85619"/>
      </dsp:txXfrm>
    </dsp:sp>
    <dsp:sp modelId="{E9A92660-7217-4EE8-812E-01FC0FF58BAB}">
      <dsp:nvSpPr>
        <dsp:cNvPr id="0" name=""/>
        <dsp:cNvSpPr/>
      </dsp:nvSpPr>
      <dsp:spPr>
        <a:xfrm>
          <a:off x="4871706" y="2506622"/>
          <a:ext cx="3476214" cy="1738107"/>
        </a:xfrm>
        <a:prstGeom prst="roundRect">
          <a:avLst>
            <a:gd name="adj" fmla="val 10000"/>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kk-KZ" sz="2000" kern="1200" dirty="0" smtClean="0">
              <a:latin typeface="Arial" panose="020B0604020202020204" pitchFamily="34" charset="0"/>
              <a:cs typeface="Arial" panose="020B0604020202020204" pitchFamily="34" charset="0"/>
            </a:rPr>
            <a:t>Қызметтің үздіксіздігі принципі (яғни ұйым немесе кәсіпорын тұрақты негізде және жақын болашақта жабылу </a:t>
          </a:r>
          <a:r>
            <a:rPr lang="kk-KZ" sz="2000" kern="1200" dirty="0" err="1" smtClean="0">
              <a:latin typeface="Arial" panose="020B0604020202020204" pitchFamily="34" charset="0"/>
              <a:cs typeface="Arial" panose="020B0604020202020204" pitchFamily="34" charset="0"/>
            </a:rPr>
            <a:t>перспективасынсыз</a:t>
          </a:r>
          <a:r>
            <a:rPr lang="kk-KZ" sz="2000" kern="1200" dirty="0" smtClean="0">
              <a:latin typeface="Arial" panose="020B0604020202020204" pitchFamily="34" charset="0"/>
              <a:cs typeface="Arial" panose="020B0604020202020204" pitchFamily="34" charset="0"/>
            </a:rPr>
            <a:t> жұмыс істеуі керек). </a:t>
          </a:r>
          <a:endParaRPr lang="ru-RU" sz="2000" kern="1200" dirty="0">
            <a:latin typeface="Arial" panose="020B0604020202020204" pitchFamily="34" charset="0"/>
            <a:cs typeface="Arial" panose="020B0604020202020204" pitchFamily="34" charset="0"/>
          </a:endParaRPr>
        </a:p>
      </dsp:txBody>
      <dsp:txXfrm>
        <a:off x="4922613" y="2557529"/>
        <a:ext cx="3374400" cy="16362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91ABB-5EB1-4E5F-A5D4-B2FBEB9BB857}">
      <dsp:nvSpPr>
        <dsp:cNvPr id="0" name=""/>
        <dsp:cNvSpPr/>
      </dsp:nvSpPr>
      <dsp:spPr>
        <a:xfrm>
          <a:off x="-5128918" y="-785678"/>
          <a:ext cx="6107861" cy="6107861"/>
        </a:xfrm>
        <a:prstGeom prst="blockArc">
          <a:avLst>
            <a:gd name="adj1" fmla="val 18900000"/>
            <a:gd name="adj2" fmla="val 2700000"/>
            <a:gd name="adj3" fmla="val 354"/>
          </a:avLst>
        </a:pr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824CA5-B80B-412B-ADB5-DA584B6BC83E}">
      <dsp:nvSpPr>
        <dsp:cNvPr id="0" name=""/>
        <dsp:cNvSpPr/>
      </dsp:nvSpPr>
      <dsp:spPr>
        <a:xfrm>
          <a:off x="512579" y="348766"/>
          <a:ext cx="7283987" cy="697895"/>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3955" tIns="76200" rIns="76200" bIns="76200" numCol="1" spcCol="1270" anchor="ctr" anchorCtr="0">
          <a:noAutofit/>
        </a:bodyPr>
        <a:lstStyle/>
        <a:p>
          <a:pPr lvl="0" algn="l" defTabSz="1333500">
            <a:lnSpc>
              <a:spcPct val="90000"/>
            </a:lnSpc>
            <a:spcBef>
              <a:spcPct val="0"/>
            </a:spcBef>
            <a:spcAft>
              <a:spcPct val="35000"/>
            </a:spcAft>
          </a:pPr>
          <a:r>
            <a:rPr lang="kk-KZ" sz="3000" i="1" kern="1200" smtClean="0">
              <a:latin typeface="Times New Roman" pitchFamily="18" charset="0"/>
              <a:cs typeface="Times New Roman" pitchFamily="18" charset="0"/>
            </a:rPr>
            <a:t>түсініктілік,</a:t>
          </a:r>
          <a:endParaRPr lang="ru-RU" sz="3000" kern="1200" dirty="0"/>
        </a:p>
      </dsp:txBody>
      <dsp:txXfrm>
        <a:off x="512579" y="348766"/>
        <a:ext cx="7283987" cy="697895"/>
      </dsp:txXfrm>
    </dsp:sp>
    <dsp:sp modelId="{03F6125A-15B9-420C-9928-D5BAD7536657}">
      <dsp:nvSpPr>
        <dsp:cNvPr id="0" name=""/>
        <dsp:cNvSpPr/>
      </dsp:nvSpPr>
      <dsp:spPr>
        <a:xfrm>
          <a:off x="76394" y="261529"/>
          <a:ext cx="872369" cy="872369"/>
        </a:xfrm>
        <a:prstGeom prst="ellipse">
          <a:avLst/>
        </a:prstGeom>
        <a:gradFill rotWithShape="0">
          <a:gsLst>
            <a:gs pos="0">
              <a:schemeClr val="lt1">
                <a:hueOff val="0"/>
                <a:satOff val="0"/>
                <a:lumOff val="0"/>
                <a:alphaOff val="0"/>
                <a:tint val="62000"/>
                <a:satMod val="180000"/>
              </a:schemeClr>
            </a:gs>
            <a:gs pos="65000">
              <a:schemeClr val="lt1">
                <a:hueOff val="0"/>
                <a:satOff val="0"/>
                <a:lumOff val="0"/>
                <a:alphaOff val="0"/>
                <a:tint val="32000"/>
                <a:satMod val="250000"/>
              </a:schemeClr>
            </a:gs>
            <a:gs pos="100000">
              <a:schemeClr val="l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EC04CC24-5B2E-4FA8-A8E9-36FB385DCDCF}">
      <dsp:nvSpPr>
        <dsp:cNvPr id="0" name=""/>
        <dsp:cNvSpPr/>
      </dsp:nvSpPr>
      <dsp:spPr>
        <a:xfrm>
          <a:off x="912699" y="1395791"/>
          <a:ext cx="6883867" cy="697895"/>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3955" tIns="76200" rIns="76200" bIns="76200" numCol="1" spcCol="1270" anchor="ctr" anchorCtr="0">
          <a:noAutofit/>
        </a:bodyPr>
        <a:lstStyle/>
        <a:p>
          <a:pPr lvl="0" algn="l" defTabSz="1333500">
            <a:lnSpc>
              <a:spcPct val="90000"/>
            </a:lnSpc>
            <a:spcBef>
              <a:spcPct val="0"/>
            </a:spcBef>
            <a:spcAft>
              <a:spcPct val="35000"/>
            </a:spcAft>
          </a:pPr>
          <a:r>
            <a:rPr lang="kk-KZ" sz="3000" i="1" kern="1200" smtClean="0">
              <a:latin typeface="Times New Roman" pitchFamily="18" charset="0"/>
              <a:cs typeface="Times New Roman" pitchFamily="18" charset="0"/>
            </a:rPr>
            <a:t>орындылық, </a:t>
          </a:r>
          <a:endParaRPr lang="ru-RU" sz="3000" kern="1200" dirty="0"/>
        </a:p>
      </dsp:txBody>
      <dsp:txXfrm>
        <a:off x="912699" y="1395791"/>
        <a:ext cx="6883867" cy="697895"/>
      </dsp:txXfrm>
    </dsp:sp>
    <dsp:sp modelId="{A1E33A8B-9DE4-4279-B971-F5E9A2D6EDC1}">
      <dsp:nvSpPr>
        <dsp:cNvPr id="0" name=""/>
        <dsp:cNvSpPr/>
      </dsp:nvSpPr>
      <dsp:spPr>
        <a:xfrm>
          <a:off x="476514" y="1308554"/>
          <a:ext cx="872369" cy="872369"/>
        </a:xfrm>
        <a:prstGeom prst="ellipse">
          <a:avLst/>
        </a:prstGeom>
        <a:gradFill rotWithShape="0">
          <a:gsLst>
            <a:gs pos="0">
              <a:schemeClr val="lt1">
                <a:hueOff val="0"/>
                <a:satOff val="0"/>
                <a:lumOff val="0"/>
                <a:alphaOff val="0"/>
                <a:tint val="62000"/>
                <a:satMod val="180000"/>
              </a:schemeClr>
            </a:gs>
            <a:gs pos="65000">
              <a:schemeClr val="lt1">
                <a:hueOff val="0"/>
                <a:satOff val="0"/>
                <a:lumOff val="0"/>
                <a:alphaOff val="0"/>
                <a:tint val="32000"/>
                <a:satMod val="250000"/>
              </a:schemeClr>
            </a:gs>
            <a:gs pos="100000">
              <a:schemeClr val="l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1CCD9CB3-6A32-4D38-B230-4464DA265097}">
      <dsp:nvSpPr>
        <dsp:cNvPr id="0" name=""/>
        <dsp:cNvSpPr/>
      </dsp:nvSpPr>
      <dsp:spPr>
        <a:xfrm>
          <a:off x="912699" y="2442816"/>
          <a:ext cx="6883867" cy="697895"/>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3955" tIns="76200" rIns="76200" bIns="76200" numCol="1" spcCol="1270" anchor="ctr" anchorCtr="0">
          <a:noAutofit/>
        </a:bodyPr>
        <a:lstStyle/>
        <a:p>
          <a:pPr lvl="0" algn="l" defTabSz="1333500">
            <a:lnSpc>
              <a:spcPct val="90000"/>
            </a:lnSpc>
            <a:spcBef>
              <a:spcPct val="0"/>
            </a:spcBef>
            <a:spcAft>
              <a:spcPct val="35000"/>
            </a:spcAft>
          </a:pPr>
          <a:r>
            <a:rPr lang="kk-KZ" sz="3000" i="1" kern="1200" smtClean="0">
              <a:latin typeface="Times New Roman" pitchFamily="18" charset="0"/>
              <a:cs typeface="Times New Roman" pitchFamily="18" charset="0"/>
            </a:rPr>
            <a:t>сенімділік</a:t>
          </a:r>
          <a:endParaRPr lang="ru-RU" sz="3000" kern="1200" dirty="0"/>
        </a:p>
      </dsp:txBody>
      <dsp:txXfrm>
        <a:off x="912699" y="2442816"/>
        <a:ext cx="6883867" cy="697895"/>
      </dsp:txXfrm>
    </dsp:sp>
    <dsp:sp modelId="{2A8D3E2D-E074-4F48-AF7E-551FB5966111}">
      <dsp:nvSpPr>
        <dsp:cNvPr id="0" name=""/>
        <dsp:cNvSpPr/>
      </dsp:nvSpPr>
      <dsp:spPr>
        <a:xfrm>
          <a:off x="476514" y="2355579"/>
          <a:ext cx="872369" cy="872369"/>
        </a:xfrm>
        <a:prstGeom prst="ellipse">
          <a:avLst/>
        </a:prstGeom>
        <a:gradFill rotWithShape="0">
          <a:gsLst>
            <a:gs pos="0">
              <a:schemeClr val="lt1">
                <a:hueOff val="0"/>
                <a:satOff val="0"/>
                <a:lumOff val="0"/>
                <a:alphaOff val="0"/>
                <a:tint val="62000"/>
                <a:satMod val="180000"/>
              </a:schemeClr>
            </a:gs>
            <a:gs pos="65000">
              <a:schemeClr val="lt1">
                <a:hueOff val="0"/>
                <a:satOff val="0"/>
                <a:lumOff val="0"/>
                <a:alphaOff val="0"/>
                <a:tint val="32000"/>
                <a:satMod val="250000"/>
              </a:schemeClr>
            </a:gs>
            <a:gs pos="100000">
              <a:schemeClr val="l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D3D0671F-C6FD-4218-BBC1-EDA4848D151B}">
      <dsp:nvSpPr>
        <dsp:cNvPr id="0" name=""/>
        <dsp:cNvSpPr/>
      </dsp:nvSpPr>
      <dsp:spPr>
        <a:xfrm>
          <a:off x="512579" y="3489841"/>
          <a:ext cx="7283987" cy="697895"/>
        </a:xfrm>
        <a:prstGeom prst="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3955" tIns="76200" rIns="76200" bIns="76200" numCol="1" spcCol="1270" anchor="ctr" anchorCtr="0">
          <a:noAutofit/>
        </a:bodyPr>
        <a:lstStyle/>
        <a:p>
          <a:pPr lvl="0" algn="l" defTabSz="1333500">
            <a:lnSpc>
              <a:spcPct val="90000"/>
            </a:lnSpc>
            <a:spcBef>
              <a:spcPct val="0"/>
            </a:spcBef>
            <a:spcAft>
              <a:spcPct val="35000"/>
            </a:spcAft>
          </a:pPr>
          <a:r>
            <a:rPr lang="kk-KZ" sz="3000" i="1" kern="1200" dirty="0" smtClean="0">
              <a:latin typeface="Times New Roman" pitchFamily="18" charset="0"/>
              <a:cs typeface="Times New Roman" pitchFamily="18" charset="0"/>
            </a:rPr>
            <a:t>салыстырмалылық</a:t>
          </a:r>
          <a:endParaRPr lang="ru-RU" sz="3000" kern="1200" dirty="0"/>
        </a:p>
      </dsp:txBody>
      <dsp:txXfrm>
        <a:off x="512579" y="3489841"/>
        <a:ext cx="7283987" cy="697895"/>
      </dsp:txXfrm>
    </dsp:sp>
    <dsp:sp modelId="{5AE9DB26-AC58-4AEA-892D-FF4A9F8D1220}">
      <dsp:nvSpPr>
        <dsp:cNvPr id="0" name=""/>
        <dsp:cNvSpPr/>
      </dsp:nvSpPr>
      <dsp:spPr>
        <a:xfrm>
          <a:off x="76394" y="3402604"/>
          <a:ext cx="872369" cy="872369"/>
        </a:xfrm>
        <a:prstGeom prst="ellipse">
          <a:avLst/>
        </a:prstGeom>
        <a:gradFill rotWithShape="0">
          <a:gsLst>
            <a:gs pos="0">
              <a:schemeClr val="lt1">
                <a:hueOff val="0"/>
                <a:satOff val="0"/>
                <a:lumOff val="0"/>
                <a:alphaOff val="0"/>
                <a:tint val="62000"/>
                <a:satMod val="180000"/>
              </a:schemeClr>
            </a:gs>
            <a:gs pos="65000">
              <a:schemeClr val="lt1">
                <a:hueOff val="0"/>
                <a:satOff val="0"/>
                <a:lumOff val="0"/>
                <a:alphaOff val="0"/>
                <a:tint val="32000"/>
                <a:satMod val="250000"/>
              </a:schemeClr>
            </a:gs>
            <a:gs pos="100000">
              <a:schemeClr val="lt1">
                <a:hueOff val="0"/>
                <a:satOff val="0"/>
                <a:lumOff val="0"/>
                <a:alphaOff val="0"/>
                <a:tint val="23000"/>
                <a:satMod val="300000"/>
              </a:schemeClr>
            </a:gs>
          </a:gsLst>
          <a:lin ang="16200000" scaled="0"/>
        </a:gradFill>
        <a:ln w="9525" cap="flat" cmpd="sng" algn="ctr">
          <a:solidFill>
            <a:schemeClr val="accent1">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079B59-4D52-4E14-995E-116821FF1E4B}" type="datetimeFigureOut">
              <a:rPr lang="ru-RU" smtClean="0"/>
              <a:pPr/>
              <a:t>14.09.2022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BAED9B-7518-4DE4-803D-85535378FA83}" type="slidenum">
              <a:rPr lang="ru-RU" smtClean="0"/>
              <a:pPr/>
              <a:t>‹#›</a:t>
            </a:fld>
            <a:endParaRPr lang="ru-RU"/>
          </a:p>
        </p:txBody>
      </p:sp>
    </p:spTree>
    <p:extLst>
      <p:ext uri="{BB962C8B-B14F-4D97-AF65-F5344CB8AC3E}">
        <p14:creationId xmlns:p14="http://schemas.microsoft.com/office/powerpoint/2010/main" val="1617835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DBDAE8A1-51CA-4D70-9322-D60CD95F854F}" type="slidenum">
              <a:rPr lang="ru-RU" smtClean="0"/>
              <a:pPr/>
              <a:t>1</a:t>
            </a:fld>
            <a:endParaRPr lang="ru-RU"/>
          </a:p>
        </p:txBody>
      </p:sp>
    </p:spTree>
    <p:extLst>
      <p:ext uri="{BB962C8B-B14F-4D97-AF65-F5344CB8AC3E}">
        <p14:creationId xmlns:p14="http://schemas.microsoft.com/office/powerpoint/2010/main" val="20754952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pPr/>
              <a:t>14.09.2022</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14.09.2022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14.09.2022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14.09.2022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14.09.2022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14.09.2022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14.09.2022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pPr/>
              <a:t>14.09.2022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pPr/>
              <a:t>14.09.2022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pPr/>
              <a:t>14.09.2022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pPr/>
              <a:t>14.09.2022</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pPr/>
              <a:t>14.09.2022</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620688"/>
            <a:ext cx="8208912" cy="1077218"/>
          </a:xfrm>
          <a:prstGeom prst="rect">
            <a:avLst/>
          </a:prstGeom>
          <a:noFill/>
        </p:spPr>
        <p:txBody>
          <a:bodyPr wrap="square" rtlCol="0">
            <a:spAutoFit/>
          </a:bodyPr>
          <a:lstStyle/>
          <a:p>
            <a:pPr algn="ctr"/>
            <a:r>
              <a:rPr lang="ru-RU" sz="3200" b="1" dirty="0" smtClean="0">
                <a:latin typeface="Arial Narrow" pitchFamily="34" charset="0"/>
              </a:rPr>
              <a:t>3-  </a:t>
            </a:r>
            <a:r>
              <a:rPr lang="ru-RU" sz="3200" b="1" dirty="0" err="1" smtClean="0">
                <a:latin typeface="Times New Roman" pitchFamily="18" charset="0"/>
                <a:cs typeface="Times New Roman" pitchFamily="18" charset="0"/>
              </a:rPr>
              <a:t>Дәріс.</a:t>
            </a:r>
            <a:r>
              <a:rPr lang="ru-RU" sz="3200" b="1" dirty="0" smtClean="0">
                <a:latin typeface="Times New Roman" pitchFamily="18" charset="0"/>
                <a:cs typeface="Times New Roman" pitchFamily="18" charset="0"/>
              </a:rPr>
              <a:t>  «</a:t>
            </a:r>
            <a:r>
              <a:rPr lang="kk-KZ" sz="3200" b="1" dirty="0" smtClean="0">
                <a:latin typeface="Times New Roman" pitchFamily="18" charset="0"/>
                <a:cs typeface="Times New Roman" pitchFamily="18" charset="0"/>
              </a:rPr>
              <a:t>Бухгалтерлік есеп қағидалары мен тұжырымдамалары. Есеп саясаты</a:t>
            </a:r>
            <a:r>
              <a:rPr lang="ru-RU" sz="3200" b="1" dirty="0" smtClean="0">
                <a:latin typeface="Times New Roman" pitchFamily="18" charset="0"/>
                <a:cs typeface="Times New Roman" pitchFamily="18" charset="0"/>
              </a:rPr>
              <a:t>»</a:t>
            </a:r>
            <a:endParaRPr lang="ru-RU" sz="3200" dirty="0">
              <a:latin typeface="Times New Roman" pitchFamily="18" charset="0"/>
              <a:cs typeface="Times New Roman" pitchFamily="18" charset="0"/>
            </a:endParaRPr>
          </a:p>
        </p:txBody>
      </p:sp>
      <p:sp>
        <p:nvSpPr>
          <p:cNvPr id="5" name="TextBox 4"/>
          <p:cNvSpPr txBox="1"/>
          <p:nvPr/>
        </p:nvSpPr>
        <p:spPr>
          <a:xfrm>
            <a:off x="767401" y="4293096"/>
            <a:ext cx="7992888" cy="1077218"/>
          </a:xfrm>
          <a:prstGeom prst="rect">
            <a:avLst/>
          </a:prstGeom>
          <a:noFill/>
        </p:spPr>
        <p:txBody>
          <a:bodyPr wrap="square" rtlCol="0">
            <a:spAutoFit/>
          </a:bodyPr>
          <a:lstStyle/>
          <a:p>
            <a:endParaRPr lang="ru-RU" sz="3200" b="1" dirty="0" smtClean="0">
              <a:latin typeface="Arial Narrow" pitchFamily="34" charset="0"/>
            </a:endParaRPr>
          </a:p>
          <a:p>
            <a:r>
              <a:rPr lang="ru-RU" sz="3200" b="1" dirty="0" smtClean="0">
                <a:latin typeface="Arial Narrow" pitchFamily="34" charset="0"/>
              </a:rPr>
              <a:t>Лектор :  э.</a:t>
            </a:r>
            <a:r>
              <a:rPr lang="ru-RU" sz="3200" b="1" dirty="0" err="1" smtClean="0">
                <a:latin typeface="Arial Narrow" pitchFamily="34" charset="0"/>
              </a:rPr>
              <a:t>ғ</a:t>
            </a:r>
            <a:r>
              <a:rPr lang="ru-RU" sz="3200" b="1" dirty="0" smtClean="0">
                <a:latin typeface="Arial Narrow" pitchFamily="34" charset="0"/>
              </a:rPr>
              <a:t>.к., доцент Султанова Б.Б.</a:t>
            </a:r>
            <a:endParaRPr lang="ru-RU" sz="3200" b="1" dirty="0">
              <a:latin typeface="Arial Narrow" pitchFamily="34" charset="0"/>
            </a:endParaRPr>
          </a:p>
        </p:txBody>
      </p:sp>
      <p:pic>
        <p:nvPicPr>
          <p:cNvPr id="4098" name="Picture 2" descr="http://s56.radikal.ru/i152/1010/e8/4541b12dda59.jpg"/>
          <p:cNvPicPr>
            <a:picLocks noChangeAspect="1" noChangeArrowheads="1"/>
          </p:cNvPicPr>
          <p:nvPr/>
        </p:nvPicPr>
        <p:blipFill>
          <a:blip r:embed="rId3" cstate="print"/>
          <a:srcRect/>
          <a:stretch>
            <a:fillRect/>
          </a:stretch>
        </p:blipFill>
        <p:spPr bwMode="auto">
          <a:xfrm>
            <a:off x="2195736" y="1844824"/>
            <a:ext cx="5112568" cy="2880320"/>
          </a:xfrm>
          <a:prstGeom prst="rect">
            <a:avLst/>
          </a:prstGeom>
          <a:noFill/>
        </p:spPr>
      </p:pic>
    </p:spTree>
    <p:extLst>
      <p:ext uri="{BB962C8B-B14F-4D97-AF65-F5344CB8AC3E}">
        <p14:creationId xmlns:p14="http://schemas.microsoft.com/office/powerpoint/2010/main" val="2216953402"/>
      </p:ext>
    </p:extLst>
  </p:cSld>
  <p:clrMapOvr>
    <a:masterClrMapping/>
  </p:clrMapOvr>
  <p:transition spd="slow">
    <p:strips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124744"/>
            <a:ext cx="8435280" cy="5544616"/>
          </a:xfrm>
          <a:solidFill>
            <a:schemeClr val="bg2"/>
          </a:solidFill>
        </p:spPr>
        <p:txBody>
          <a:bodyPr>
            <a:normAutofit fontScale="92500"/>
          </a:bodyPr>
          <a:lstStyle/>
          <a:p>
            <a:pPr marL="87313" indent="449263"/>
            <a:r>
              <a:rPr lang="kk-KZ" dirty="0" smtClean="0">
                <a:latin typeface="Times New Roman" pitchFamily="18" charset="0"/>
                <a:cs typeface="Times New Roman" pitchFamily="18" charset="0"/>
              </a:rPr>
              <a:t>Бухгалтерлік есептің негізгі</a:t>
            </a: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тұжырымдары</a:t>
            </a: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есеп жүйесі қызмет атқаратын саяси, экономикалық және әлеуметтік шарттардың жалпылама аксиомалық түрде көрсетілуі және олардың дұрыстығына күмән болмауы </a:t>
            </a:r>
            <a:r>
              <a:rPr lang="kk-KZ" dirty="0" smtClean="0">
                <a:latin typeface="Times New Roman" pitchFamily="18" charset="0"/>
                <a:cs typeface="Times New Roman" pitchFamily="18" charset="0"/>
              </a:rPr>
              <a:t>тиіс.</a:t>
            </a:r>
            <a:endParaRPr lang="ru-RU" dirty="0" smtClean="0">
              <a:latin typeface="Times New Roman" pitchFamily="18" charset="0"/>
              <a:cs typeface="Times New Roman" pitchFamily="18" charset="0"/>
            </a:endParaRPr>
          </a:p>
          <a:p>
            <a:pPr marL="87313" indent="449263"/>
            <a:r>
              <a:rPr lang="kk-KZ" dirty="0" smtClean="0">
                <a:latin typeface="Times New Roman" pitchFamily="18" charset="0"/>
                <a:cs typeface="Times New Roman" pitchFamily="18" charset="0"/>
              </a:rPr>
              <a:t>Ағылшын-американдық бухгалтерлік есеп мектебі келесі бес тұжырымдарды</a:t>
            </a:r>
            <a:r>
              <a:rPr lang="kk-KZ"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ерекше бөліп көрсетеді: </a:t>
            </a:r>
            <a:r>
              <a:rPr lang="kk-KZ" i="1" dirty="0" smtClean="0">
                <a:latin typeface="Times New Roman" pitchFamily="18" charset="0"/>
                <a:cs typeface="Times New Roman" pitchFamily="18" charset="0"/>
              </a:rPr>
              <a:t>мүліктік және құқықтық жекешелену; қызметтің үздіксіздігі; есепті кезең;  нарықтық айырбас операциялары; монетарлық бағалануы.</a:t>
            </a:r>
            <a:endParaRPr lang="ru-RU" dirty="0" smtClean="0">
              <a:latin typeface="Times New Roman" pitchFamily="18" charset="0"/>
              <a:cs typeface="Times New Roman" pitchFamily="18" charset="0"/>
            </a:endParaRPr>
          </a:p>
          <a:p>
            <a:pPr marL="87313" indent="449263"/>
            <a:r>
              <a:rPr lang="kk-KZ" dirty="0" smtClean="0">
                <a:latin typeface="Times New Roman" pitchFamily="18" charset="0"/>
                <a:cs typeface="Times New Roman" pitchFamily="18" charset="0"/>
              </a:rPr>
              <a:t>Бұл  тұжырымдар экономикалық шындық жағдайында бухгалтерлік есеп жүйесін құрастыруды анықтайды және есептің экономиканың тұрақты қызмет атқаруының маңызды факторы болатындығын түсіндіреді.  </a:t>
            </a:r>
            <a:endParaRPr lang="ru-RU"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p:txBody>
          <a:bodyPr>
            <a:normAutofit/>
          </a:bodyPr>
          <a:lstStyle/>
          <a:p>
            <a:r>
              <a:rPr lang="kk-KZ" sz="2800" dirty="0" smtClean="0">
                <a:latin typeface="Times New Roman" pitchFamily="18" charset="0"/>
                <a:cs typeface="Times New Roman" pitchFamily="18" charset="0"/>
              </a:rPr>
              <a:t>2 Бухгалтерлік есептің негізгі тұжырымдары </a:t>
            </a:r>
            <a:endParaRPr lang="ru-RU" sz="28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88640"/>
            <a:ext cx="8507288" cy="6336704"/>
          </a:xfrm>
          <a:solidFill>
            <a:schemeClr val="bg2"/>
          </a:solidFill>
        </p:spPr>
        <p:txBody>
          <a:bodyPr>
            <a:noAutofit/>
          </a:bodyPr>
          <a:lstStyle/>
          <a:p>
            <a:pPr marL="0" indent="536575"/>
            <a:r>
              <a:rPr lang="kk-KZ" sz="2800" i="1" dirty="0" smtClean="0">
                <a:latin typeface="Times New Roman" pitchFamily="18" charset="0"/>
                <a:cs typeface="Times New Roman" pitchFamily="18" charset="0"/>
              </a:rPr>
              <a:t>Мүліктік және құқықтық жекешелену. </a:t>
            </a:r>
            <a:r>
              <a:rPr lang="kk-KZ" sz="2800" dirty="0" smtClean="0">
                <a:latin typeface="Times New Roman" pitchFamily="18" charset="0"/>
                <a:cs typeface="Times New Roman" pitchFamily="18" charset="0"/>
              </a:rPr>
              <a:t> Бұл тұжырым бойынша шаруашылық субъектісі құрылғаннан кейін жеке мүліктік-құқықтық кешен болып табылады, заңды түрде өз бетімен қызмет атқарады және экономикалық қатынастарында тәуелсіз деп танылады. Ұйымның мүліктері мен міндеттемелері оның меншік иелерінің және басқа ұйымдардың мүліктері мен міндеттемелерінен жеке өмір сүреді.</a:t>
            </a:r>
            <a:endParaRPr lang="ru-RU" sz="2800" dirty="0" smtClean="0">
              <a:latin typeface="Times New Roman" pitchFamily="18" charset="0"/>
              <a:cs typeface="Times New Roman" pitchFamily="18" charset="0"/>
            </a:endParaRPr>
          </a:p>
          <a:p>
            <a:pPr marL="0" indent="536575"/>
            <a:r>
              <a:rPr lang="kk-KZ" sz="2800" i="1" dirty="0" smtClean="0">
                <a:latin typeface="Times New Roman" pitchFamily="18" charset="0"/>
                <a:cs typeface="Times New Roman" pitchFamily="18" charset="0"/>
              </a:rPr>
              <a:t>Үздіксіздік.  </a:t>
            </a:r>
            <a:r>
              <a:rPr lang="kk-KZ" sz="2800" dirty="0" smtClean="0">
                <a:latin typeface="Times New Roman" pitchFamily="18" charset="0"/>
                <a:cs typeface="Times New Roman" pitchFamily="18" charset="0"/>
              </a:rPr>
              <a:t>Бұл тұжырым ұйымның, пайда болғаннан кейін мәңгілік өмір сүретінін, яғни оның жақын арада өз қызметін тоқтатуға мүдделі еместігін, сол себепті инвесторлар мен кредиторлар фирманың өз міндеттемелерін орындайтындығына сенім білдіруін сипаттайды</a:t>
            </a:r>
            <a:r>
              <a:rPr lang="kk-KZ" sz="2800" dirty="0" smtClean="0"/>
              <a:t>. </a:t>
            </a:r>
            <a:endParaRPr lang="ru-RU"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908720"/>
            <a:ext cx="8784976" cy="5688632"/>
          </a:xfrm>
          <a:solidFill>
            <a:schemeClr val="bg2"/>
          </a:solidFill>
        </p:spPr>
        <p:txBody>
          <a:bodyPr>
            <a:noAutofit/>
          </a:bodyPr>
          <a:lstStyle/>
          <a:p>
            <a:pPr marL="174625" indent="361950"/>
            <a:r>
              <a:rPr lang="kk-KZ" sz="2800" dirty="0" smtClean="0">
                <a:latin typeface="Times New Roman" pitchFamily="18" charset="0"/>
                <a:cs typeface="Times New Roman" pitchFamily="18" charset="0"/>
              </a:rPr>
              <a:t>Бұл тұжырымға сәйкес ұйымның экономикалық қызметі белгілі-бір уақыт мөлшеріне байланысты деп танылады, сол кезең аяғында оның қызметіне баға беріледі және түзетулер жасалынады. Мұндай базалық кезең ретінде қаржылық жыл алынады. Сол арқылы экономикалық субъектілердің экономикалық қуаты мен қаржылық нәтижелері айқындалады және салыстырлады. Қаржылық жыл соңында бухгалтерлік есептілік құрастырылуы қажет. </a:t>
            </a:r>
            <a:endParaRPr lang="ru-RU" sz="2800" dirty="0" smtClean="0">
              <a:latin typeface="Times New Roman" pitchFamily="18" charset="0"/>
              <a:cs typeface="Times New Roman" pitchFamily="18" charset="0"/>
            </a:endParaRPr>
          </a:p>
          <a:p>
            <a:pPr marL="109728" indent="0">
              <a:buNone/>
            </a:pPr>
            <a:r>
              <a:rPr lang="ru-RU" sz="2400" dirty="0" smtClean="0">
                <a:latin typeface="Arial Narrow" pitchFamily="34" charset="0"/>
              </a:rPr>
              <a:t>. </a:t>
            </a:r>
            <a:endParaRPr lang="ru-RU" sz="2400" dirty="0">
              <a:latin typeface="Arial Narrow" pitchFamily="34" charset="0"/>
            </a:endParaRPr>
          </a:p>
        </p:txBody>
      </p:sp>
      <p:sp>
        <p:nvSpPr>
          <p:cNvPr id="3" name="Заголовок 2"/>
          <p:cNvSpPr>
            <a:spLocks noGrp="1"/>
          </p:cNvSpPr>
          <p:nvPr>
            <p:ph type="title"/>
          </p:nvPr>
        </p:nvSpPr>
        <p:spPr>
          <a:xfrm>
            <a:off x="457200" y="274638"/>
            <a:ext cx="8229600" cy="706090"/>
          </a:xfrm>
        </p:spPr>
        <p:txBody>
          <a:bodyPr>
            <a:normAutofit/>
          </a:bodyPr>
          <a:lstStyle/>
          <a:p>
            <a:pPr lvl="3" algn="l" rtl="0">
              <a:spcBef>
                <a:spcPct val="0"/>
              </a:spcBef>
            </a:pPr>
            <a:r>
              <a:rPr lang="ru-RU" sz="2800" b="1" dirty="0" smtClean="0"/>
              <a:t> </a:t>
            </a:r>
            <a:r>
              <a:rPr lang="kk-KZ" sz="2800" i="1" dirty="0" smtClean="0"/>
              <a:t>Есепті кезең</a:t>
            </a:r>
            <a:endParaRPr lang="ru-RU" sz="2800" i="1" dirty="0"/>
          </a:p>
        </p:txBody>
      </p:sp>
    </p:spTree>
    <p:extLst>
      <p:ext uri="{BB962C8B-B14F-4D97-AF65-F5344CB8AC3E}">
        <p14:creationId xmlns:p14="http://schemas.microsoft.com/office/powerpoint/2010/main" val="26657607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052736"/>
            <a:ext cx="8229600" cy="5400600"/>
          </a:xfrm>
          <a:solidFill>
            <a:schemeClr val="bg2"/>
          </a:solidFill>
        </p:spPr>
        <p:txBody>
          <a:bodyPr>
            <a:normAutofit lnSpcReduction="10000"/>
          </a:bodyPr>
          <a:lstStyle/>
          <a:p>
            <a:pPr marL="87313" indent="449263"/>
            <a:r>
              <a:rPr lang="kk-KZ" dirty="0" smtClean="0">
                <a:latin typeface="Times New Roman" pitchFamily="18" charset="0"/>
                <a:cs typeface="Times New Roman" pitchFamily="18" charset="0"/>
              </a:rPr>
              <a:t>Бұл тұжырым есеп мәліметтерінің пайда болу көздерін анықтайды және екі жақты болады. Біріншіден, </a:t>
            </a:r>
            <a:r>
              <a:rPr lang="kk-KZ" dirty="0" smtClean="0">
                <a:latin typeface="Times New Roman" pitchFamily="18" charset="0"/>
                <a:cs typeface="Times New Roman" pitchFamily="18" charset="0"/>
              </a:rPr>
              <a:t>нарықтық </a:t>
            </a:r>
            <a:r>
              <a:rPr lang="kk-KZ" dirty="0" smtClean="0">
                <a:latin typeface="Times New Roman" pitchFamily="18" charset="0"/>
                <a:cs typeface="Times New Roman" pitchFamily="18" charset="0"/>
              </a:rPr>
              <a:t>экономиканың басымдылығы сипатталады, яғни өндірілген тауарлар мен қызметтердің басым бөлігін оны өндірушілер тұтынбайды, олар мүдделі тұтынушылар арасында көбінесе айырбас арқылы бөлініп таратылады.  Екіншіден, айырбас операцияларының басты элементі баға болып табылады, бұл операциялар нақты орын алған немесе келісімнің шарттарына сәйкес орын алуы мүмкін болады, есеп мәліметтері белгілі бір бағаға негізделуі қажет. Осы айырбас операциялары бойынша есеп мәліметтері пайда болады да есеп жүйесінде көбейтіліп отырады. </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634082"/>
          </a:xfrm>
        </p:spPr>
        <p:txBody>
          <a:bodyPr>
            <a:normAutofit/>
          </a:bodyPr>
          <a:lstStyle/>
          <a:p>
            <a:r>
              <a:rPr lang="kk-KZ" sz="2800" i="1" dirty="0" smtClean="0">
                <a:effectLst/>
                <a:latin typeface="Times New Roman" pitchFamily="18" charset="0"/>
                <a:cs typeface="Times New Roman" pitchFamily="18" charset="0"/>
              </a:rPr>
              <a:t>Нарықтық айырбас операциялары</a:t>
            </a:r>
            <a:endParaRPr lang="ru-RU" sz="2800" i="1" dirty="0">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251520" y="764704"/>
            <a:ext cx="8589640" cy="5904656"/>
          </a:xfrm>
          <a:solidFill>
            <a:schemeClr val="bg2"/>
          </a:solidFill>
        </p:spPr>
        <p:txBody>
          <a:bodyPr>
            <a:normAutofit fontScale="92500" lnSpcReduction="10000"/>
          </a:bodyPr>
          <a:lstStyle/>
          <a:p>
            <a:pPr marL="174625" indent="361950"/>
            <a:r>
              <a:rPr lang="kk-KZ" dirty="0" smtClean="0">
                <a:latin typeface="Times New Roman" pitchFamily="18" charset="0"/>
                <a:cs typeface="Times New Roman" pitchFamily="18" charset="0"/>
              </a:rPr>
              <a:t>Бартерлік емес экономикада ақша жалпы айырбас баламасының рөлін атқарады, олардың көмегімен шаруашылық субъектісінің операциялары бағаланады. Бухгалтерия әртүрлі ұйымдастырылуы мүмкін, бірақ осы тұжырым жүйеге тек құндық өлшемдегі операциялардың кіргізілетінін куәландырады. Мысалы, ақша қаражаттары терминдері арқылы қызметкердің біліктілігін, ақпарат ағымының тиімді ұйымдастырылуын, агенттің сенімділігі мен мұқияттылығын шынайы бағалауға болмайды. Мұндай факторлар бизнес үшін өте маңызды болуы мүмкін, бірақ олар бухгалтерлік тілде «баланстан тыс қалады». Екі ұқсас терминдерді араластыруға болмайды: материалды емес активтер және көрінбейтін актвитер. Алғашқылары ақшалай өлшемде көрсетіледі және сатып алу-сату операцияларының объектісі бола алады, сондықтан баланста көрсетіледі, ал екіншілері, ешқандай жағдайда балансқа кіргізілмейді</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188640"/>
            <a:ext cx="8229600" cy="576064"/>
          </a:xfrm>
        </p:spPr>
        <p:txBody>
          <a:bodyPr>
            <a:normAutofit/>
          </a:bodyPr>
          <a:lstStyle/>
          <a:p>
            <a:r>
              <a:rPr lang="kk-KZ" sz="2800" dirty="0" smtClean="0">
                <a:latin typeface="Times New Roman" pitchFamily="18" charset="0"/>
                <a:cs typeface="Times New Roman" pitchFamily="18" charset="0"/>
              </a:rPr>
              <a:t>Монетарлық бағалануы. </a:t>
            </a:r>
            <a:endParaRPr lang="ru-RU" sz="28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92696"/>
            <a:ext cx="8507288" cy="5976664"/>
          </a:xfrm>
          <a:solidFill>
            <a:schemeClr val="bg2"/>
          </a:solidFill>
        </p:spPr>
        <p:txBody>
          <a:bodyPr>
            <a:normAutofit/>
          </a:bodyPr>
          <a:lstStyle/>
          <a:p>
            <a:pPr marL="87313" indent="449263"/>
            <a:r>
              <a:rPr lang="kk-KZ" i="1" dirty="0" smtClean="0">
                <a:latin typeface="Times New Roman" pitchFamily="18" charset="0"/>
                <a:cs typeface="Times New Roman" pitchFamily="18" charset="0"/>
              </a:rPr>
              <a:t>Бухгалтерлік есеп қағидалары да арнайы әдебиеттерде әртүрлі мағынада көрсетіледі және олардың саны төрт-бесеуден бірнеше ондықтарға жетеді. </a:t>
            </a:r>
            <a:endParaRPr lang="kk-KZ" i="1" dirty="0" smtClean="0">
              <a:latin typeface="Times New Roman" pitchFamily="18" charset="0"/>
              <a:cs typeface="Times New Roman" pitchFamily="18" charset="0"/>
            </a:endParaRPr>
          </a:p>
          <a:p>
            <a:pPr marL="87313" indent="449263"/>
            <a:r>
              <a:rPr lang="kk-KZ" dirty="0" smtClean="0">
                <a:latin typeface="Times New Roman" pitchFamily="18" charset="0"/>
                <a:cs typeface="Times New Roman" pitchFamily="18" charset="0"/>
              </a:rPr>
              <a:t>Қағидалардың </a:t>
            </a:r>
            <a:r>
              <a:rPr lang="kk-KZ" dirty="0" smtClean="0">
                <a:latin typeface="Times New Roman" pitchFamily="18" charset="0"/>
                <a:cs typeface="Times New Roman" pitchFamily="18" charset="0"/>
              </a:rPr>
              <a:t>тікелей бухгалтерлік бағыттылығын ажыратуға болады, олар белгілі-бір дәрежеде қаржылық есептіліктің сапалық сипаттамаларына қатысты талаптарды нақтылай түседі және дамытады.</a:t>
            </a:r>
            <a:endParaRPr lang="ru-RU" dirty="0" smtClean="0">
              <a:latin typeface="Times New Roman" pitchFamily="18" charset="0"/>
              <a:cs typeface="Times New Roman" pitchFamily="18" charset="0"/>
            </a:endParaRPr>
          </a:p>
          <a:p>
            <a:pPr marL="87313" indent="449263"/>
            <a:r>
              <a:rPr lang="kk-KZ" dirty="0" smtClean="0">
                <a:latin typeface="Times New Roman" pitchFamily="18" charset="0"/>
                <a:cs typeface="Times New Roman" pitchFamily="18" charset="0"/>
              </a:rPr>
              <a:t>Қағида (латын тілінен алғанда: principium — бастау, негіз) кез-келген білімнің, теория мен ғылымның бастапқы жағдайын білдіреді. Есепте қағидалар жүйесі арқылы «кәсіби ойынның» базалық ережелері, бухгалтерлік процедуралардың логикасы анықталады. </a:t>
            </a:r>
            <a:endParaRPr lang="ru-RU"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a:xfrm>
            <a:off x="457200" y="274638"/>
            <a:ext cx="8229600" cy="634082"/>
          </a:xfrm>
        </p:spPr>
        <p:txBody>
          <a:bodyPr>
            <a:normAutofit fontScale="90000"/>
          </a:bodyPr>
          <a:lstStyle/>
          <a:p>
            <a:pPr algn="ctr"/>
            <a:r>
              <a:rPr lang="kk-KZ" sz="2800" dirty="0" smtClean="0">
                <a:latin typeface="Times New Roman" pitchFamily="18" charset="0"/>
                <a:cs typeface="Times New Roman" pitchFamily="18" charset="0"/>
              </a:rPr>
              <a:t>3. Бухгалтерлік есеп қағидалары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nvGraphicFramePr>
        <p:xfrm>
          <a:off x="467544" y="1700808"/>
          <a:ext cx="8352928"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611560" y="404664"/>
            <a:ext cx="8208912" cy="1477328"/>
          </a:xfrm>
          <a:prstGeom prst="rect">
            <a:avLst/>
          </a:prstGeom>
          <a:solidFill>
            <a:schemeClr val="bg2"/>
          </a:solidFill>
        </p:spPr>
        <p:txBody>
          <a:bodyPr wrap="square" rtlCol="0">
            <a:spAutoFit/>
          </a:bodyPr>
          <a:lstStyle/>
          <a:p>
            <a:pPr marL="87313" indent="449263">
              <a:buNone/>
            </a:pPr>
            <a:r>
              <a:rPr lang="kk-KZ" sz="2400" dirty="0">
                <a:latin typeface="Times New Roman" pitchFamily="18" charset="0"/>
                <a:cs typeface="Times New Roman" pitchFamily="18" charset="0"/>
              </a:rPr>
              <a:t>«Бухгалтерлік есеп және қаржылық есептілік жөніндегі» заңның 5-1 бабында бухгалтерлік есеп жүргізудің келесідей қағидалары анықталған:</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402139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332656"/>
            <a:ext cx="8640960" cy="6264696"/>
          </a:xfrm>
          <a:solidFill>
            <a:schemeClr val="bg2"/>
          </a:solidFill>
          <a:ln>
            <a:solidFill>
              <a:schemeClr val="accent1"/>
            </a:solidFill>
          </a:ln>
        </p:spPr>
        <p:txBody>
          <a:bodyPr>
            <a:normAutofit fontScale="85000" lnSpcReduction="10000"/>
          </a:bodyPr>
          <a:lstStyle/>
          <a:p>
            <a:pPr marL="87313" indent="449263"/>
            <a:r>
              <a:rPr lang="kk-KZ" i="1" dirty="0" smtClean="0">
                <a:latin typeface="Arial" panose="020B0604020202020204" pitchFamily="34" charset="0"/>
                <a:cs typeface="Arial" panose="020B0604020202020204" pitchFamily="34" charset="0"/>
              </a:rPr>
              <a:t>Есептеу </a:t>
            </a:r>
            <a:r>
              <a:rPr lang="kk-KZ" i="1" dirty="0" smtClean="0">
                <a:latin typeface="Arial" panose="020B0604020202020204" pitchFamily="34" charset="0"/>
                <a:cs typeface="Arial" panose="020B0604020202020204" pitchFamily="34" charset="0"/>
              </a:rPr>
              <a:t>әдісі бойынша есеп жүргізу</a:t>
            </a:r>
            <a:endParaRPr lang="ru-RU" dirty="0" smtClean="0">
              <a:latin typeface="Arial" panose="020B0604020202020204" pitchFamily="34" charset="0"/>
              <a:cs typeface="Arial" panose="020B0604020202020204" pitchFamily="34" charset="0"/>
            </a:endParaRPr>
          </a:p>
          <a:p>
            <a:pPr marL="87313" indent="449263">
              <a:buNone/>
            </a:pPr>
            <a:r>
              <a:rPr lang="kk-KZ" dirty="0" smtClean="0">
                <a:latin typeface="Arial" panose="020B0604020202020204" pitchFamily="34" charset="0"/>
                <a:cs typeface="Arial" panose="020B0604020202020204" pitchFamily="34" charset="0"/>
              </a:rPr>
              <a:t> </a:t>
            </a:r>
            <a:r>
              <a:rPr lang="kk-KZ" dirty="0" smtClean="0">
                <a:solidFill>
                  <a:srgbClr val="00B050"/>
                </a:solidFill>
                <a:latin typeface="Arial" panose="020B0604020202020204" pitchFamily="34" charset="0"/>
                <a:cs typeface="Arial" panose="020B0604020202020204" pitchFamily="34" charset="0"/>
              </a:rPr>
              <a:t>Қойылған міндеттерді жүзеге асыру үшін қаржылық есептілік есептеу қағидасына сәйкес құрастырылады. Осы әдіс бойынша операциялар мен басқа да жағдайлардың нәтижелері олардың орындалуына қарай танылады (ақша қаражаттары алынғанда немесе келіп түскенде емес). Олар есеп жазбаларында және қаржылық есептілікте өздері қатысты есепті кезеңдерде көрсетіледі</a:t>
            </a:r>
            <a:r>
              <a:rPr lang="kk-KZ" dirty="0" smtClean="0">
                <a:latin typeface="Arial" panose="020B0604020202020204" pitchFamily="34" charset="0"/>
                <a:cs typeface="Arial" panose="020B0604020202020204" pitchFamily="34" charset="0"/>
              </a:rPr>
              <a:t>. </a:t>
            </a:r>
            <a:endParaRPr lang="kk-KZ" dirty="0" smtClean="0">
              <a:latin typeface="Arial" panose="020B0604020202020204" pitchFamily="34" charset="0"/>
              <a:cs typeface="Arial" panose="020B0604020202020204" pitchFamily="34" charset="0"/>
            </a:endParaRPr>
          </a:p>
          <a:p>
            <a:pPr marL="87313" indent="449263">
              <a:buNone/>
            </a:pPr>
            <a:r>
              <a:rPr lang="kk-KZ" dirty="0" smtClean="0">
                <a:latin typeface="Arial" panose="020B0604020202020204" pitchFamily="34" charset="0"/>
                <a:cs typeface="Arial" panose="020B0604020202020204" pitchFamily="34" charset="0"/>
              </a:rPr>
              <a:t>Есептеу </a:t>
            </a:r>
            <a:r>
              <a:rPr lang="kk-KZ" dirty="0" smtClean="0">
                <a:latin typeface="Arial" panose="020B0604020202020204" pitchFamily="34" charset="0"/>
                <a:cs typeface="Arial" panose="020B0604020202020204" pitchFamily="34" charset="0"/>
              </a:rPr>
              <a:t>әдісі бойынша құрастырылған қаржылық есептілік пайдаланушыларды тек өткен кезеңдегі ақша қаражаттарының алынуы мен төлемдері туралы ғана емес, сонымен қатар, болашақта ақша қаражаттары мен олардың баламаларын төлеу жөніндегі міндеттемелер туралы және болашақта алынуға тиісті ақша қаражаттары түріндегі ресурстар жайлы да ақпарат береді.  Осылайша, олар пайдаланушылардың экономикалық шешім қабылдауында маңызды болып табылатын өткен кезең оқиғалары мен басқа да жағдайлар туралы ақпаратпен қамтамасыз етеді</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9892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2"/>
          <p:cNvSpPr>
            <a:spLocks noGrp="1"/>
          </p:cNvSpPr>
          <p:nvPr>
            <p:ph idx="1"/>
          </p:nvPr>
        </p:nvSpPr>
        <p:spPr>
          <a:xfrm>
            <a:off x="179388" y="620688"/>
            <a:ext cx="8785225" cy="5832500"/>
          </a:xfrm>
          <a:solidFill>
            <a:schemeClr val="bg2"/>
          </a:solidFill>
        </p:spPr>
        <p:txBody>
          <a:bodyPr>
            <a:normAutofit/>
          </a:bodyPr>
          <a:lstStyle/>
          <a:p>
            <a:r>
              <a:rPr lang="kk-KZ" sz="2800" i="1" dirty="0" smtClean="0">
                <a:latin typeface="Times New Roman" pitchFamily="18" charset="0"/>
                <a:cs typeface="Times New Roman" pitchFamily="18" charset="0"/>
              </a:rPr>
              <a:t>Қызметтің үздіксіздігі. </a:t>
            </a:r>
            <a:r>
              <a:rPr lang="kk-KZ" sz="2800" dirty="0" smtClean="0">
                <a:latin typeface="Times New Roman" pitchFamily="18" charset="0"/>
                <a:cs typeface="Times New Roman" pitchFamily="18" charset="0"/>
              </a:rPr>
              <a:t>Қаржылық есептілік ұйым дәл қазір жұмыс істеп тұр және болашақта да өз қызметін тоқтатпайды деген тұжырымға сәйкес құрастырылады. Яғни, ұйым жойылмақшы емес және жойылуды немесе өз қызметін масштабын біршама қысқартуды қажет етпейді, ал егер ондай мүмкіндік немесе қажеттілік болатын болса, онда қаржылық есептілік басқа негізде құрастырылады және ондай жағдайда қолданылатын негіздеме ашылып көрсетілуі қажет.</a:t>
            </a:r>
            <a:endParaRPr lang="ru-RU" sz="2800" dirty="0" smtClean="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0187008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908721"/>
            <a:ext cx="8568952" cy="1008112"/>
          </a:xfrm>
          <a:solidFill>
            <a:schemeClr val="bg2"/>
          </a:solidFill>
        </p:spPr>
        <p:txBody>
          <a:bodyPr>
            <a:normAutofit fontScale="92500" lnSpcReduction="20000"/>
          </a:bodyPr>
          <a:lstStyle/>
          <a:p>
            <a:r>
              <a:rPr lang="kk-KZ" sz="2600" dirty="0">
                <a:latin typeface="Times New Roman" pitchFamily="18" charset="0"/>
                <a:cs typeface="Times New Roman" pitchFamily="18" charset="0"/>
              </a:rPr>
              <a:t>Сапалық сипаттамалар ұсынылатын қаржылық есептілікті пайдаланушыларға қажетті етеді. </a:t>
            </a:r>
            <a:r>
              <a:rPr lang="kk-KZ" sz="2600" i="1" dirty="0">
                <a:solidFill>
                  <a:srgbClr val="002060"/>
                </a:solidFill>
                <a:latin typeface="Times New Roman" pitchFamily="18" charset="0"/>
                <a:cs typeface="Times New Roman" pitchFamily="18" charset="0"/>
              </a:rPr>
              <a:t>Негізгі төрт сапалық </a:t>
            </a:r>
            <a:r>
              <a:rPr lang="kk-KZ" sz="2600" i="1" dirty="0" smtClean="0">
                <a:solidFill>
                  <a:srgbClr val="002060"/>
                </a:solidFill>
                <a:latin typeface="Times New Roman" pitchFamily="18" charset="0"/>
                <a:cs typeface="Times New Roman" pitchFamily="18" charset="0"/>
              </a:rPr>
              <a:t>сипаттамалар:</a:t>
            </a:r>
          </a:p>
          <a:p>
            <a:endParaRPr lang="ru-RU" dirty="0"/>
          </a:p>
        </p:txBody>
      </p:sp>
      <p:sp>
        <p:nvSpPr>
          <p:cNvPr id="3" name="Заголовок 2"/>
          <p:cNvSpPr>
            <a:spLocks noGrp="1"/>
          </p:cNvSpPr>
          <p:nvPr>
            <p:ph type="title"/>
          </p:nvPr>
        </p:nvSpPr>
        <p:spPr>
          <a:xfrm>
            <a:off x="457200" y="274638"/>
            <a:ext cx="8229600" cy="634082"/>
          </a:xfrm>
        </p:spPr>
        <p:txBody>
          <a:bodyPr>
            <a:normAutofit/>
          </a:bodyPr>
          <a:lstStyle/>
          <a:p>
            <a:r>
              <a:rPr lang="kk-KZ" sz="2400" dirty="0">
                <a:effectLst/>
                <a:latin typeface="Arial" panose="020B0604020202020204" pitchFamily="34" charset="0"/>
                <a:cs typeface="Arial" panose="020B0604020202020204" pitchFamily="34" charset="0"/>
              </a:rPr>
              <a:t>Қаржылық есептіліктің сапалық сипаттамалары</a:t>
            </a:r>
            <a:endParaRPr lang="ru-RU" sz="2400" dirty="0">
              <a:effectLst/>
              <a:latin typeface="Arial" panose="020B0604020202020204" pitchFamily="34" charset="0"/>
              <a:cs typeface="Arial" panose="020B0604020202020204" pitchFamily="34" charset="0"/>
            </a:endParaRPr>
          </a:p>
        </p:txBody>
      </p:sp>
      <p:graphicFrame>
        <p:nvGraphicFramePr>
          <p:cNvPr id="4" name="Схема 3"/>
          <p:cNvGraphicFramePr/>
          <p:nvPr>
            <p:extLst>
              <p:ext uri="{D42A27DB-BD31-4B8C-83A1-F6EECF244321}">
                <p14:modId xmlns:p14="http://schemas.microsoft.com/office/powerpoint/2010/main" val="3488474659"/>
              </p:ext>
            </p:extLst>
          </p:nvPr>
        </p:nvGraphicFramePr>
        <p:xfrm>
          <a:off x="827584" y="1988840"/>
          <a:ext cx="7859216"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5937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8229600" cy="864096"/>
          </a:xfrm>
        </p:spPr>
        <p:txBody>
          <a:bodyPr>
            <a:normAutofit/>
          </a:bodyPr>
          <a:lstStyle/>
          <a:p>
            <a:pPr algn="ctr"/>
            <a:r>
              <a:rPr lang="ru-RU" dirty="0" err="1" smtClean="0">
                <a:latin typeface="Arial Black" pitchFamily="34" charset="0"/>
              </a:rPr>
              <a:t>Сұрақтар</a:t>
            </a:r>
            <a:endParaRPr lang="ru-RU" dirty="0">
              <a:latin typeface="Arial Black" pitchFamily="34" charset="0"/>
            </a:endParaRPr>
          </a:p>
        </p:txBody>
      </p:sp>
      <p:sp>
        <p:nvSpPr>
          <p:cNvPr id="3" name="Объект 2"/>
          <p:cNvSpPr>
            <a:spLocks noGrp="1"/>
          </p:cNvSpPr>
          <p:nvPr>
            <p:ph idx="1"/>
          </p:nvPr>
        </p:nvSpPr>
        <p:spPr>
          <a:xfrm>
            <a:off x="457200" y="1196752"/>
            <a:ext cx="8229600" cy="5127848"/>
          </a:xfrm>
          <a:solidFill>
            <a:schemeClr val="bg2"/>
          </a:solidFill>
        </p:spPr>
        <p:txBody>
          <a:bodyPr/>
          <a:lstStyle/>
          <a:p>
            <a:endParaRPr lang="kk-KZ" dirty="0" smtClean="0"/>
          </a:p>
          <a:p>
            <a:r>
              <a:rPr lang="kk-KZ" dirty="0" smtClean="0"/>
              <a:t>1</a:t>
            </a:r>
            <a:r>
              <a:rPr lang="kk-KZ" dirty="0" smtClean="0">
                <a:latin typeface="Arial" pitchFamily="34" charset="0"/>
                <a:cs typeface="Arial" pitchFamily="34" charset="0"/>
              </a:rPr>
              <a:t>. Бухгалтерлік есептің концептуалды негізі</a:t>
            </a:r>
            <a:endParaRPr lang="ru-RU" dirty="0" smtClean="0">
              <a:latin typeface="Arial" pitchFamily="34" charset="0"/>
              <a:cs typeface="Arial" pitchFamily="34" charset="0"/>
            </a:endParaRPr>
          </a:p>
          <a:p>
            <a:r>
              <a:rPr lang="kk-KZ" dirty="0" smtClean="0">
                <a:latin typeface="Arial" pitchFamily="34" charset="0"/>
                <a:cs typeface="Arial" pitchFamily="34" charset="0"/>
              </a:rPr>
              <a:t>2. Бухгалтерлік есептің негізгі тұжырымдары</a:t>
            </a:r>
            <a:endParaRPr lang="ru-RU" dirty="0" smtClean="0">
              <a:latin typeface="Arial" pitchFamily="34" charset="0"/>
              <a:cs typeface="Arial" pitchFamily="34" charset="0"/>
            </a:endParaRPr>
          </a:p>
          <a:p>
            <a:r>
              <a:rPr lang="kk-KZ" dirty="0" smtClean="0">
                <a:latin typeface="Arial" pitchFamily="34" charset="0"/>
                <a:cs typeface="Arial" pitchFamily="34" charset="0"/>
              </a:rPr>
              <a:t>3. Бухгалтерлік есеп қағидалары </a:t>
            </a:r>
            <a:endParaRPr lang="ru-RU" dirty="0" smtClean="0">
              <a:latin typeface="Arial" pitchFamily="34" charset="0"/>
              <a:cs typeface="Arial" pitchFamily="34" charset="0"/>
            </a:endParaRPr>
          </a:p>
          <a:p>
            <a:r>
              <a:rPr lang="kk-KZ" dirty="0" smtClean="0">
                <a:latin typeface="Arial" pitchFamily="34" charset="0"/>
                <a:cs typeface="Arial" pitchFamily="34" charset="0"/>
              </a:rPr>
              <a:t>4. Есеп саясаты</a:t>
            </a:r>
            <a:endParaRPr lang="ru-RU" dirty="0" smtClean="0">
              <a:latin typeface="Arial" pitchFamily="34" charset="0"/>
              <a:cs typeface="Arial" pitchFamily="34" charset="0"/>
            </a:endParaRPr>
          </a:p>
          <a:p>
            <a:pPr>
              <a:buNone/>
            </a:pPr>
            <a:r>
              <a:rPr lang="kk-KZ" b="1" dirty="0" smtClean="0"/>
              <a:t> </a:t>
            </a:r>
            <a:endParaRPr lang="ru-RU" dirty="0" smtClean="0"/>
          </a:p>
          <a:p>
            <a:pPr marL="109728" indent="0">
              <a:buNone/>
            </a:pPr>
            <a:r>
              <a:rPr lang="ru-RU" b="1" dirty="0">
                <a:latin typeface="Arial Narrow" pitchFamily="34" charset="0"/>
              </a:rPr>
              <a:t> </a:t>
            </a:r>
            <a:endParaRPr lang="ru-RU" dirty="0">
              <a:latin typeface="Arial Narrow" pitchFamily="34" charset="0"/>
            </a:endParaRPr>
          </a:p>
          <a:p>
            <a:endParaRPr lang="ru-RU" dirty="0"/>
          </a:p>
        </p:txBody>
      </p:sp>
      <p:pic>
        <p:nvPicPr>
          <p:cNvPr id="5" name="Picture 2" descr="http://shgpi.edu.ru/biblioteka/site/Studentam/vkr/pic/pic4.jpg"/>
          <p:cNvPicPr>
            <a:picLocks noChangeAspect="1" noChangeArrowheads="1"/>
          </p:cNvPicPr>
          <p:nvPr/>
        </p:nvPicPr>
        <p:blipFill>
          <a:blip r:embed="rId2" cstate="print"/>
          <a:srcRect/>
          <a:stretch>
            <a:fillRect/>
          </a:stretch>
        </p:blipFill>
        <p:spPr bwMode="auto">
          <a:xfrm>
            <a:off x="6372200" y="3212976"/>
            <a:ext cx="2602979" cy="3145532"/>
          </a:xfrm>
          <a:prstGeom prst="rect">
            <a:avLst/>
          </a:prstGeom>
          <a:noFill/>
        </p:spPr>
      </p:pic>
    </p:spTree>
    <p:extLst>
      <p:ext uri="{BB962C8B-B14F-4D97-AF65-F5344CB8AC3E}">
        <p14:creationId xmlns:p14="http://schemas.microsoft.com/office/powerpoint/2010/main" val="13354518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908720"/>
            <a:ext cx="8507288" cy="5544616"/>
          </a:xfrm>
          <a:solidFill>
            <a:schemeClr val="bg2"/>
          </a:solidFill>
        </p:spPr>
        <p:txBody>
          <a:bodyPr>
            <a:normAutofit/>
          </a:bodyPr>
          <a:lstStyle/>
          <a:p>
            <a:pPr marL="87313" indent="449263"/>
            <a:r>
              <a:rPr lang="kk-KZ" sz="2400" i="1" dirty="0" smtClean="0">
                <a:latin typeface="Arial" panose="020B0604020202020204" pitchFamily="34" charset="0"/>
                <a:cs typeface="Arial" panose="020B0604020202020204" pitchFamily="34" charset="0"/>
              </a:rPr>
              <a:t>Түсініктілік</a:t>
            </a:r>
            <a:r>
              <a:rPr lang="kk-KZ" sz="2400" i="1" dirty="0" smtClean="0">
                <a:latin typeface="Arial" panose="020B0604020202020204" pitchFamily="34" charset="0"/>
                <a:cs typeface="Arial" panose="020B0604020202020204" pitchFamily="34" charset="0"/>
              </a:rPr>
              <a:t>.</a:t>
            </a:r>
            <a:r>
              <a:rPr lang="kk-KZ" sz="2400" dirty="0" smtClean="0">
                <a:latin typeface="Arial" panose="020B0604020202020204" pitchFamily="34" charset="0"/>
                <a:cs typeface="Arial" panose="020B0604020202020204" pitchFamily="34" charset="0"/>
              </a:rPr>
              <a:t> Қаржылық есептілікте көрсетілетін ақпараттың негізгі қасиеті оның </a:t>
            </a:r>
            <a:r>
              <a:rPr lang="kk-KZ" sz="2400" dirty="0" smtClean="0">
                <a:latin typeface="Arial" panose="020B0604020202020204" pitchFamily="34" charset="0"/>
                <a:cs typeface="Arial" panose="020B0604020202020204" pitchFamily="34" charset="0"/>
              </a:rPr>
              <a:t>пайдаланушылардың </a:t>
            </a:r>
            <a:r>
              <a:rPr lang="kk-KZ" sz="2400" dirty="0" smtClean="0">
                <a:latin typeface="Arial" panose="020B0604020202020204" pitchFamily="34" charset="0"/>
                <a:cs typeface="Arial" panose="020B0604020202020204" pitchFamily="34" charset="0"/>
              </a:rPr>
              <a:t>түсіне алуы. Ол үшін </a:t>
            </a:r>
            <a:r>
              <a:rPr lang="kk-KZ" sz="2400" dirty="0" smtClean="0">
                <a:latin typeface="Arial" panose="020B0604020202020204" pitchFamily="34" charset="0"/>
                <a:cs typeface="Arial" panose="020B0604020202020204" pitchFamily="34" charset="0"/>
              </a:rPr>
              <a:t>пайдаланушылардың </a:t>
            </a:r>
            <a:r>
              <a:rPr lang="kk-KZ" sz="2400" dirty="0" smtClean="0">
                <a:latin typeface="Arial" panose="020B0604020202020204" pitchFamily="34" charset="0"/>
                <a:cs typeface="Arial" panose="020B0604020202020204" pitchFamily="34" charset="0"/>
              </a:rPr>
              <a:t>шаруашылық және экономикалық қызмет саласында, бухгалтерлік есеп жөнінде жеткілікті білімі болуы қажет және ақпаратты оқып-үйренуге деген тілегі болуы қажет</a:t>
            </a:r>
            <a:r>
              <a:rPr lang="kk-KZ" sz="2400" dirty="0" smtClean="0">
                <a:latin typeface="Arial" panose="020B0604020202020204" pitchFamily="34" charset="0"/>
                <a:cs typeface="Arial" panose="020B0604020202020204" pitchFamily="34" charset="0"/>
              </a:rPr>
              <a:t>.</a:t>
            </a:r>
          </a:p>
          <a:p>
            <a:pPr marL="87313" indent="449263"/>
            <a:r>
              <a:rPr lang="kk-KZ" sz="2400" i="1" dirty="0">
                <a:latin typeface="Arial" panose="020B0604020202020204" pitchFamily="34" charset="0"/>
                <a:cs typeface="Arial" panose="020B0604020202020204" pitchFamily="34" charset="0"/>
              </a:rPr>
              <a:t>Орындылығы.</a:t>
            </a:r>
            <a:r>
              <a:rPr lang="kk-KZ" sz="2400" dirty="0">
                <a:latin typeface="Arial" panose="020B0604020202020204" pitchFamily="34" charset="0"/>
                <a:cs typeface="Arial" panose="020B0604020202020204" pitchFamily="34" charset="0"/>
              </a:rPr>
              <a:t> Пайдалы болуы үшін ақпарат шешім қабылдаушы пайдаланушылар үшін орынды болуы қажет. Ақпарат орынды деп саналады, егер ол пайдаланушылардың өткен, бүгінгі, болашақ жағдайларды бағалауына, өткен кезең бағаларын растауға немесе түзетуге көмек көрсетіп экономикалық шешімдеріне әсер ететін болса.</a:t>
            </a:r>
            <a:endParaRPr lang="ru-RU" sz="2400" dirty="0">
              <a:latin typeface="Arial" panose="020B0604020202020204" pitchFamily="34" charset="0"/>
              <a:cs typeface="Arial" panose="020B0604020202020204" pitchFamily="34" charset="0"/>
            </a:endParaRPr>
          </a:p>
          <a:p>
            <a:pPr marL="87313" indent="449263"/>
            <a:r>
              <a:rPr lang="kk-KZ" sz="2400"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3" name="Заголовок 2"/>
          <p:cNvSpPr>
            <a:spLocks noGrp="1"/>
          </p:cNvSpPr>
          <p:nvPr>
            <p:ph type="title"/>
          </p:nvPr>
        </p:nvSpPr>
        <p:spPr>
          <a:xfrm>
            <a:off x="457200" y="274638"/>
            <a:ext cx="8229600" cy="706090"/>
          </a:xfrm>
        </p:spPr>
        <p:txBody>
          <a:bodyPr>
            <a:normAutofit/>
          </a:bodyPr>
          <a:lstStyle/>
          <a:p>
            <a:pPr lvl="3" algn="l" rtl="0">
              <a:spcBef>
                <a:spcPct val="0"/>
              </a:spcBef>
            </a:pPr>
            <a:r>
              <a:rPr lang="ru-RU" sz="2400" b="1" dirty="0" smtClean="0"/>
              <a:t> </a:t>
            </a:r>
            <a:r>
              <a:rPr lang="kk-KZ" sz="2400" b="1" i="1" dirty="0" smtClean="0"/>
              <a:t>Қаржылық есептіліктің сапалық сипаттамалары</a:t>
            </a:r>
            <a:endParaRPr lang="ru-RU" sz="2400" dirty="0"/>
          </a:p>
        </p:txBody>
      </p:sp>
    </p:spTree>
    <p:extLst>
      <p:ext uri="{BB962C8B-B14F-4D97-AF65-F5344CB8AC3E}">
        <p14:creationId xmlns:p14="http://schemas.microsoft.com/office/powerpoint/2010/main" val="16075557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88640"/>
            <a:ext cx="8507288" cy="6336704"/>
          </a:xfrm>
          <a:solidFill>
            <a:schemeClr val="bg2"/>
          </a:solidFill>
        </p:spPr>
        <p:txBody>
          <a:bodyPr>
            <a:normAutofit fontScale="92500" lnSpcReduction="10000"/>
          </a:bodyPr>
          <a:lstStyle/>
          <a:p>
            <a:pPr marL="87313" indent="449263"/>
            <a:r>
              <a:rPr lang="kk-KZ" sz="2600" i="1" dirty="0" smtClean="0">
                <a:latin typeface="Arial" panose="020B0604020202020204" pitchFamily="34" charset="0"/>
                <a:cs typeface="Arial" panose="020B0604020202020204" pitchFamily="34" charset="0"/>
              </a:rPr>
              <a:t>Мәнділік</a:t>
            </a:r>
            <a:r>
              <a:rPr lang="kk-KZ" sz="2600" i="1" dirty="0" smtClean="0">
                <a:latin typeface="Arial" panose="020B0604020202020204" pitchFamily="34" charset="0"/>
                <a:cs typeface="Arial" panose="020B0604020202020204" pitchFamily="34" charset="0"/>
              </a:rPr>
              <a:t>.</a:t>
            </a:r>
            <a:r>
              <a:rPr lang="kk-KZ" sz="2600" dirty="0" smtClean="0">
                <a:latin typeface="Arial" panose="020B0604020202020204" pitchFamily="34" charset="0"/>
                <a:cs typeface="Arial" panose="020B0604020202020204" pitchFamily="34" charset="0"/>
              </a:rPr>
              <a:t>  Ақпараттың орындылығына оның сипаты мен мәнділігі көп әсер етеді. Кейбір жағдайларда ақпараттың орындылығы оның тек бір сипаты арқылы анықталады. Ақпарат мәнді деп танылады, егер оның алынып тасталуы немесе бұрмалануы пайдалушылардың қаржылық есептілік негізінде экономикалық шешім қабылдауына әсер ете алатын болса. Мәнділік баптың немесе қатенің алынып тасталған және бұрмаланған нақты жағдайдағы мөлшеріне тәуелді. Мәнділік белгілі-бір есепке алу нүктесін көрсетеді, ол ақпараттың қажеттілігін көрсететін негізгі сапалық сипаттама болып табылмайды.  </a:t>
            </a:r>
            <a:endParaRPr lang="kk-KZ" sz="2600" dirty="0" smtClean="0">
              <a:latin typeface="Arial" panose="020B0604020202020204" pitchFamily="34" charset="0"/>
              <a:cs typeface="Arial" panose="020B0604020202020204" pitchFamily="34" charset="0"/>
            </a:endParaRPr>
          </a:p>
          <a:p>
            <a:pPr marL="87313" indent="449263"/>
            <a:r>
              <a:rPr lang="kk-KZ" sz="2600" i="1" dirty="0">
                <a:latin typeface="Arial" panose="020B0604020202020204" pitchFamily="34" charset="0"/>
                <a:cs typeface="Arial" panose="020B0604020202020204" pitchFamily="34" charset="0"/>
              </a:rPr>
              <a:t>Сенімділік. </a:t>
            </a:r>
            <a:r>
              <a:rPr lang="kk-KZ" sz="2600" dirty="0">
                <a:latin typeface="Arial" panose="020B0604020202020204" pitchFamily="34" charset="0"/>
                <a:cs typeface="Arial" panose="020B0604020202020204" pitchFamily="34" charset="0"/>
              </a:rPr>
              <a:t>Қажетті болуы үшін ақпарат сенімді болуы шарт. Ақпарат сенімді деп саналады, егер онда мәнді қате мен бұрмалаулар жоқ болса және пайдаланушылар оған шынайы жағдайды сипаттайды деп толығымен сүйене алса.  </a:t>
            </a:r>
            <a:endParaRPr lang="ru-RU" sz="2600" dirty="0">
              <a:latin typeface="Arial" panose="020B0604020202020204" pitchFamily="34" charset="0"/>
              <a:cs typeface="Arial" panose="020B0604020202020204" pitchFamily="34" charset="0"/>
            </a:endParaRPr>
          </a:p>
          <a:p>
            <a:pPr marL="87313" indent="449263"/>
            <a:endParaRPr lang="ru-RU" sz="2800" dirty="0" smtClean="0"/>
          </a:p>
          <a:p>
            <a:pPr marL="87313" indent="449263"/>
            <a:endParaRPr lang="ru-RU" sz="2800" dirty="0"/>
          </a:p>
        </p:txBody>
      </p:sp>
    </p:spTree>
    <p:extLst>
      <p:ext uri="{BB962C8B-B14F-4D97-AF65-F5344CB8AC3E}">
        <p14:creationId xmlns:p14="http://schemas.microsoft.com/office/powerpoint/2010/main" val="13962670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88640"/>
            <a:ext cx="8712968" cy="6408712"/>
          </a:xfrm>
          <a:solidFill>
            <a:schemeClr val="bg2"/>
          </a:solidFill>
        </p:spPr>
        <p:txBody>
          <a:bodyPr>
            <a:normAutofit fontScale="92500" lnSpcReduction="10000"/>
          </a:bodyPr>
          <a:lstStyle/>
          <a:p>
            <a:pPr marL="87313" indent="449263"/>
            <a:r>
              <a:rPr lang="kk-KZ" dirty="0" smtClean="0">
                <a:latin typeface="Arial" panose="020B0604020202020204" pitchFamily="34" charset="0"/>
                <a:cs typeface="Arial" panose="020B0604020202020204" pitchFamily="34" charset="0"/>
              </a:rPr>
              <a:t>Ақпарат </a:t>
            </a:r>
            <a:r>
              <a:rPr lang="kk-KZ" dirty="0" smtClean="0">
                <a:latin typeface="Arial" panose="020B0604020202020204" pitchFamily="34" charset="0"/>
                <a:cs typeface="Arial" panose="020B0604020202020204" pitchFamily="34" charset="0"/>
              </a:rPr>
              <a:t>орынды болғанымен өзінің сипаты мен ұсынылымында сенімді болмауы мүмкін, оны тану пайдаланушыны адастыруы мүмкін. </a:t>
            </a:r>
            <a:endParaRPr lang="ru-RU" dirty="0" smtClean="0">
              <a:latin typeface="Arial" panose="020B0604020202020204" pitchFamily="34" charset="0"/>
              <a:cs typeface="Arial" panose="020B0604020202020204" pitchFamily="34" charset="0"/>
            </a:endParaRPr>
          </a:p>
          <a:p>
            <a:pPr marL="87313" indent="449263"/>
            <a:r>
              <a:rPr lang="kk-KZ" i="1" dirty="0" smtClean="0">
                <a:latin typeface="Arial" panose="020B0604020202020204" pitchFamily="34" charset="0"/>
                <a:cs typeface="Arial" panose="020B0604020202020204" pitchFamily="34" charset="0"/>
              </a:rPr>
              <a:t>Шынайы ұсыну. </a:t>
            </a:r>
            <a:r>
              <a:rPr lang="kk-KZ" dirty="0" smtClean="0">
                <a:latin typeface="Arial" panose="020B0604020202020204" pitchFamily="34" charset="0"/>
                <a:cs typeface="Arial" panose="020B0604020202020204" pitchFamily="34" charset="0"/>
              </a:rPr>
              <a:t>Сенімді болуы үшін ақпарат операциялар мен басқа да жағдайларды шынайы көрсетуі қажет немесе ол шынайы көрсетеді деп күтіледі. Осылайша, мысалы, баланс есепті мерзімде нәтижесінде тану критерийлеріне сәйкес келетін активтер, капитал мен міндеттемелер алынған оқиғалар мен басқа да жағдайларды шынайы көрсетуі қажет.  </a:t>
            </a:r>
            <a:endParaRPr lang="kk-KZ" dirty="0" smtClean="0">
              <a:latin typeface="Arial" panose="020B0604020202020204" pitchFamily="34" charset="0"/>
              <a:cs typeface="Arial" panose="020B0604020202020204" pitchFamily="34" charset="0"/>
            </a:endParaRPr>
          </a:p>
          <a:p>
            <a:pPr marL="87313" indent="449263"/>
            <a:r>
              <a:rPr lang="kk-KZ" i="1" dirty="0">
                <a:latin typeface="Arial" panose="020B0604020202020204" pitchFamily="34" charset="0"/>
                <a:cs typeface="Arial" panose="020B0604020202020204" pitchFamily="34" charset="0"/>
              </a:rPr>
              <a:t>Мәнділіктің нысаннан үстем болуы. </a:t>
            </a:r>
            <a:r>
              <a:rPr lang="kk-KZ" dirty="0">
                <a:latin typeface="Arial" panose="020B0604020202020204" pitchFamily="34" charset="0"/>
                <a:cs typeface="Arial" panose="020B0604020202020204" pitchFamily="34" charset="0"/>
              </a:rPr>
              <a:t>Егер ақпарат оқиғалар мен басқа да жағдайларды шынайы көрсетуі қажет болса, онда олар тек заңнамалық </a:t>
            </a:r>
            <a:r>
              <a:rPr lang="kk-KZ" dirty="0" err="1">
                <a:latin typeface="Arial" panose="020B0604020202020204" pitchFamily="34" charset="0"/>
                <a:cs typeface="Arial" panose="020B0604020202020204" pitchFamily="34" charset="0"/>
              </a:rPr>
              <a:t>ныса-нына</a:t>
            </a:r>
            <a:r>
              <a:rPr lang="kk-KZ" dirty="0">
                <a:latin typeface="Arial" panose="020B0604020202020204" pitchFamily="34" charset="0"/>
                <a:cs typeface="Arial" panose="020B0604020202020204" pitchFamily="34" charset="0"/>
              </a:rPr>
              <a:t> ғана емес, сонымен қатар, олардың мәнділігі мен экономикалық </a:t>
            </a:r>
            <a:r>
              <a:rPr lang="kk-KZ" dirty="0" err="1">
                <a:latin typeface="Arial" panose="020B0604020202020204" pitchFamily="34" charset="0"/>
                <a:cs typeface="Arial" panose="020B0604020202020204" pitchFamily="34" charset="0"/>
              </a:rPr>
              <a:t>шы-найылығына</a:t>
            </a:r>
            <a:r>
              <a:rPr lang="kk-KZ" dirty="0">
                <a:latin typeface="Arial" panose="020B0604020202020204" pitchFamily="34" charset="0"/>
                <a:cs typeface="Arial" panose="020B0604020202020204" pitchFamily="34" charset="0"/>
              </a:rPr>
              <a:t> сәйкес көрсетілуі қажет. Операциялар мен басқа жағдайлардың мәнділігі олардың заңнамалық немесе бекітілген нысандарына сәйкес келе </a:t>
            </a:r>
            <a:r>
              <a:rPr lang="kk-KZ" dirty="0" err="1" smtClean="0">
                <a:latin typeface="Arial" panose="020B0604020202020204" pitchFamily="34" charset="0"/>
                <a:cs typeface="Arial" panose="020B0604020202020204" pitchFamily="34" charset="0"/>
              </a:rPr>
              <a:t>бермейді№</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07769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332656"/>
            <a:ext cx="8712968" cy="6408712"/>
          </a:xfrm>
          <a:solidFill>
            <a:schemeClr val="bg2"/>
          </a:solidFill>
        </p:spPr>
        <p:txBody>
          <a:bodyPr>
            <a:normAutofit fontScale="92500" lnSpcReduction="10000"/>
          </a:bodyPr>
          <a:lstStyle/>
          <a:p>
            <a:pPr marL="87313" indent="449263"/>
            <a:r>
              <a:rPr lang="kk-KZ" i="1" dirty="0" smtClean="0">
                <a:latin typeface="Arial" panose="020B0604020202020204" pitchFamily="34" charset="0"/>
                <a:cs typeface="Arial" panose="020B0604020202020204" pitchFamily="34" charset="0"/>
              </a:rPr>
              <a:t>Бейтараптылық</a:t>
            </a:r>
            <a:r>
              <a:rPr lang="kk-KZ" i="1" dirty="0" smtClean="0">
                <a:latin typeface="Arial" panose="020B0604020202020204" pitchFamily="34" charset="0"/>
                <a:cs typeface="Arial" panose="020B0604020202020204" pitchFamily="34" charset="0"/>
              </a:rPr>
              <a:t>. </a:t>
            </a:r>
            <a:r>
              <a:rPr lang="kk-KZ" dirty="0" smtClean="0">
                <a:latin typeface="Arial" panose="020B0604020202020204" pitchFamily="34" charset="0"/>
                <a:cs typeface="Arial" panose="020B0604020202020204" pitchFamily="34" charset="0"/>
              </a:rPr>
              <a:t>Қаржылық есептіліктің ақпараты сенімді болуы үшін бейтарапты болуы қажет. Қаржылық есептілік бейтарапты болады, егер ол ақпаратты жинауы мен ұсынуы арқылы пайдаланушылардың жоспарлы нәтижеге қол жеткізу мақсатында шешім қабылдауы мен тұжырым жасауына әсер ететін болса.</a:t>
            </a:r>
            <a:endParaRPr lang="ru-RU" dirty="0" smtClean="0">
              <a:latin typeface="Arial" panose="020B0604020202020204" pitchFamily="34" charset="0"/>
              <a:cs typeface="Arial" panose="020B0604020202020204" pitchFamily="34" charset="0"/>
            </a:endParaRPr>
          </a:p>
          <a:p>
            <a:pPr marL="87313" indent="449263"/>
            <a:r>
              <a:rPr lang="kk-KZ" i="1" dirty="0">
                <a:latin typeface="Arial" panose="020B0604020202020204" pitchFamily="34" charset="0"/>
                <a:cs typeface="Arial" panose="020B0604020202020204" pitchFamily="34" charset="0"/>
              </a:rPr>
              <a:t>Мұқияттылық. </a:t>
            </a:r>
            <a:r>
              <a:rPr lang="kk-KZ" dirty="0">
                <a:latin typeface="Arial" panose="020B0604020202020204" pitchFamily="34" charset="0"/>
                <a:cs typeface="Arial" panose="020B0604020202020204" pitchFamily="34" charset="0"/>
              </a:rPr>
              <a:t>Мұқияттылық – анық емес жағдайларда активтер мен табыстың артық және міндеттемелер мен шығыстардың кем болуына жол бермеу үшін есептеулерге және тұжырым қалыптастыру процесіне </a:t>
            </a:r>
            <a:r>
              <a:rPr lang="kk-KZ" dirty="0" err="1">
                <a:latin typeface="Arial" panose="020B0604020202020204" pitchFamily="34" charset="0"/>
                <a:cs typeface="Arial" panose="020B0604020202020204" pitchFamily="34" charset="0"/>
              </a:rPr>
              <a:t>белгілі-бір</a:t>
            </a:r>
            <a:r>
              <a:rPr lang="kk-KZ" dirty="0">
                <a:latin typeface="Arial" panose="020B0604020202020204" pitchFamily="34" charset="0"/>
                <a:cs typeface="Arial" panose="020B0604020202020204" pitchFamily="34" charset="0"/>
              </a:rPr>
              <a:t> дәрежеде мұқият болуды енгізу болып табылады.   </a:t>
            </a:r>
            <a:endParaRPr lang="ru-RU" dirty="0">
              <a:latin typeface="Arial" panose="020B0604020202020204" pitchFamily="34" charset="0"/>
              <a:cs typeface="Arial" panose="020B0604020202020204" pitchFamily="34" charset="0"/>
            </a:endParaRPr>
          </a:p>
          <a:p>
            <a:pPr marL="87313" indent="449263"/>
            <a:r>
              <a:rPr lang="kk-KZ" i="1" dirty="0">
                <a:latin typeface="Arial" panose="020B0604020202020204" pitchFamily="34" charset="0"/>
                <a:cs typeface="Arial" panose="020B0604020202020204" pitchFamily="34" charset="0"/>
              </a:rPr>
              <a:t>Толықтығы. </a:t>
            </a:r>
            <a:r>
              <a:rPr lang="kk-KZ" dirty="0">
                <a:latin typeface="Arial" panose="020B0604020202020204" pitchFamily="34" charset="0"/>
                <a:cs typeface="Arial" panose="020B0604020202020204" pitchFamily="34" charset="0"/>
              </a:rPr>
              <a:t>Қаржылық есептілік ақпараты сенімді болуы үшін ол мәнділігі мен оған кеткен шығыстар тұрғысында толық болуы қажет. Алып тастау ақпараттың жалған немесе адастыруға әкеледі, яғни, сенімсіз және жеткіліксіз </a:t>
            </a:r>
            <a:r>
              <a:rPr lang="kk-KZ" dirty="0" smtClean="0">
                <a:latin typeface="Arial" panose="020B0604020202020204" pitchFamily="34" charset="0"/>
                <a:cs typeface="Arial" panose="020B0604020202020204" pitchFamily="34" charset="0"/>
              </a:rPr>
              <a:t>етеді.</a:t>
            </a:r>
            <a:endParaRPr lang="ru-RU" dirty="0">
              <a:latin typeface="Arial" panose="020B0604020202020204" pitchFamily="34" charset="0"/>
              <a:cs typeface="Arial" panose="020B0604020202020204" pitchFamily="34" charset="0"/>
            </a:endParaRPr>
          </a:p>
          <a:p>
            <a:pPr marL="109728" indent="0">
              <a:buNone/>
            </a:pPr>
            <a:endParaRPr lang="ru-RU" dirty="0"/>
          </a:p>
          <a:p>
            <a:endParaRPr lang="ru-RU" dirty="0"/>
          </a:p>
        </p:txBody>
      </p:sp>
    </p:spTree>
    <p:extLst>
      <p:ext uri="{BB962C8B-B14F-4D97-AF65-F5344CB8AC3E}">
        <p14:creationId xmlns:p14="http://schemas.microsoft.com/office/powerpoint/2010/main" val="31958019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23528" y="332656"/>
            <a:ext cx="8568952" cy="6336704"/>
          </a:xfrm>
          <a:solidFill>
            <a:schemeClr val="bg2"/>
          </a:solidFill>
        </p:spPr>
        <p:txBody>
          <a:bodyPr>
            <a:normAutofit/>
          </a:bodyPr>
          <a:lstStyle/>
          <a:p>
            <a:pPr marL="87313" indent="449263"/>
            <a:r>
              <a:rPr lang="kk-KZ" i="1" dirty="0" smtClean="0">
                <a:latin typeface="Times New Roman" pitchFamily="18" charset="0"/>
                <a:cs typeface="Times New Roman" pitchFamily="18" charset="0"/>
              </a:rPr>
              <a:t>Салыстырмалылығы</a:t>
            </a:r>
            <a:r>
              <a:rPr lang="kk-KZ" i="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Пайдаланушылар қаржылық есептілікті әртүрлі кезеңдерде салыстыру мүмкіндігіне ие болуы қажет, сол арқылы оның қаржылық жағдайы мен қызметінің нәтижелеріндегі тенденцияларды анықтайды. Пайдаланушылар сонымен қатар әртүрлі ұйымдардың қаржылық есептіліктерін салыстыра алуы қажет, сол арқылы олардың салыстырмалы қаржылық жағдайын, қызметінің нәтижелері мен қаржылық жағдайындағы өзгерістерді бағалай алады.</a:t>
            </a:r>
            <a:endParaRPr lang="ru-RU"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23528" y="1052736"/>
            <a:ext cx="8568952" cy="5616624"/>
          </a:xfrm>
          <a:solidFill>
            <a:schemeClr val="bg2"/>
          </a:solidFill>
        </p:spPr>
        <p:txBody>
          <a:bodyPr>
            <a:normAutofit fontScale="92500" lnSpcReduction="10000"/>
          </a:bodyPr>
          <a:lstStyle/>
          <a:p>
            <a:pPr marL="363538" indent="173038"/>
            <a:r>
              <a:rPr lang="kk-KZ" i="1" dirty="0" smtClean="0">
                <a:latin typeface="Times New Roman" pitchFamily="18" charset="0"/>
                <a:cs typeface="Times New Roman" pitchFamily="18" charset="0"/>
              </a:rPr>
              <a:t>Уақыттылығы. </a:t>
            </a:r>
            <a:r>
              <a:rPr lang="kk-KZ" dirty="0" smtClean="0">
                <a:latin typeface="Times New Roman" pitchFamily="18" charset="0"/>
                <a:cs typeface="Times New Roman" pitchFamily="18" charset="0"/>
              </a:rPr>
              <a:t>Ақпарат себепсіз ұсынылмай қалған жағдайда өзінің уақыттылығын жоғалтады. Басшылық үшін сенімді ақпарат ұсыну мен оның уақыттылығына қатысты ерекшеліктерін тепе-теңдікте ұстау қажет. Ақпаратты уақытында ұсыну үшін көбінесе операциялар мен басқа да жағдайлардың барлық жақтарын анықтағанға дейін есеп беру қажет болады, сол арқылы оның сенімділігі төмендейді. Керісінше, есептілік барлық жағдай-ларды анықтау үшін уақытынан кешіктірілсе, ақпарат өте сенімді болғанымен, пайдаланушылар үшін тиімсіз болуы мүмкін, себебі олар ертерек шешім қабылдауға тиіс болған. Орындылық пен сенімділік арасында тепе-теңдікті сақтаудың жолы экономикалық шешім қабылдаушы пайдаланушылардың қажеттілігін жоғары дәрежеде қамтамасыз ету болып табылады</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Autofit/>
          </a:bodyPr>
          <a:lstStyle/>
          <a:p>
            <a:r>
              <a:rPr lang="kk-KZ" sz="2800" b="0" dirty="0" smtClean="0">
                <a:effectLst/>
                <a:latin typeface="Times New Roman" pitchFamily="18" charset="0"/>
                <a:cs typeface="Times New Roman" pitchFamily="18" charset="0"/>
              </a:rPr>
              <a:t>Ақпараттың орындылығы мен сенімділігінің шектеулері</a:t>
            </a:r>
            <a:r>
              <a:rPr lang="ru-RU" sz="2800" b="0" dirty="0" smtClean="0">
                <a:effectLst/>
                <a:latin typeface="Times New Roman" pitchFamily="18" charset="0"/>
                <a:cs typeface="Times New Roman" pitchFamily="18" charset="0"/>
              </a:rPr>
              <a:t/>
            </a:r>
            <a:br>
              <a:rPr lang="ru-RU" sz="2800" b="0" dirty="0" smtClean="0">
                <a:effectLst/>
                <a:latin typeface="Times New Roman" pitchFamily="18" charset="0"/>
                <a:cs typeface="Times New Roman" pitchFamily="18" charset="0"/>
              </a:rPr>
            </a:br>
            <a:endParaRPr lang="ru-RU" sz="2800" b="0" dirty="0">
              <a:effectLst/>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04664"/>
            <a:ext cx="8229600" cy="6192688"/>
          </a:xfrm>
          <a:solidFill>
            <a:schemeClr val="bg2"/>
          </a:solidFill>
        </p:spPr>
        <p:txBody>
          <a:bodyPr>
            <a:normAutofit lnSpcReduction="10000"/>
          </a:bodyPr>
          <a:lstStyle/>
          <a:p>
            <a:pPr marL="87313" indent="449263"/>
            <a:r>
              <a:rPr lang="kk-KZ" i="1" dirty="0" smtClean="0">
                <a:latin typeface="Times New Roman" pitchFamily="18" charset="0"/>
                <a:cs typeface="Times New Roman" pitchFamily="18" charset="0"/>
              </a:rPr>
              <a:t>Сапалық сипаттамалар арасындағы баланс. </a:t>
            </a:r>
            <a:r>
              <a:rPr lang="kk-KZ" dirty="0" smtClean="0">
                <a:latin typeface="Times New Roman" pitchFamily="18" charset="0"/>
                <a:cs typeface="Times New Roman" pitchFamily="18" charset="0"/>
              </a:rPr>
              <a:t>Тәжірибеде сапалық сипаттамалар арасында теңдік болуы қажет. </a:t>
            </a:r>
            <a:r>
              <a:rPr lang="kk-KZ" i="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Мақсат сипаттамалар арасында сәйкес арақатынасқа қол жеткізу болып табылады.  Әртүрлі жағдайлардағы сипаттамалардың маңыздылығы кәсіби тұжырымдама арқылы анықталады.</a:t>
            </a:r>
            <a:endParaRPr lang="ru-RU" dirty="0" smtClean="0">
              <a:latin typeface="Times New Roman" pitchFamily="18" charset="0"/>
              <a:cs typeface="Times New Roman" pitchFamily="18" charset="0"/>
            </a:endParaRPr>
          </a:p>
          <a:p>
            <a:pPr marL="87313" indent="449263"/>
            <a:r>
              <a:rPr lang="kk-KZ" i="1" dirty="0" smtClean="0">
                <a:latin typeface="Times New Roman" pitchFamily="18" charset="0"/>
                <a:cs typeface="Times New Roman" pitchFamily="18" charset="0"/>
              </a:rPr>
              <a:t>Шынайы және әділ көрсету. </a:t>
            </a:r>
            <a:r>
              <a:rPr lang="kk-KZ" dirty="0" smtClean="0">
                <a:latin typeface="Times New Roman" pitchFamily="18" charset="0"/>
                <a:cs typeface="Times New Roman" pitchFamily="18" charset="0"/>
              </a:rPr>
              <a:t>Қаржылық есептілік жөнінде ол шынайы және әділ көрсетеді, немесе ұйымның қаржылық жағдайын, қызметінің нәтижелерін және қаржылық жағдайындағы өзгерістерді әділ көрсетеді деп айтады. Негізгі сапалық сипаттамалар мен қаржылық есептіліктің сәйкес стандарттарын қолдану қаржылық есептілікті шынайы және әділ көрсетуге мүмкіндік береді деуге болады.  </a:t>
            </a:r>
            <a:endParaRPr lang="ru-RU" dirty="0" smtClean="0">
              <a:latin typeface="Times New Roman" pitchFamily="18" charset="0"/>
              <a:cs typeface="Times New Roman" pitchFamily="18" charset="0"/>
            </a:endParaRPr>
          </a:p>
          <a:p>
            <a:pPr marL="87313" indent="449263"/>
            <a:endParaRPr lang="ru-RU"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12776"/>
            <a:ext cx="8229600" cy="5256584"/>
          </a:xfrm>
          <a:solidFill>
            <a:schemeClr val="bg2"/>
          </a:solidFill>
        </p:spPr>
        <p:txBody>
          <a:bodyPr>
            <a:normAutofit/>
          </a:bodyPr>
          <a:lstStyle/>
          <a:p>
            <a:pPr marL="174625" indent="361950"/>
            <a:r>
              <a:rPr lang="kk-KZ" sz="2400" dirty="0" smtClean="0">
                <a:latin typeface="Arial" panose="020B0604020202020204" pitchFamily="34" charset="0"/>
                <a:cs typeface="Arial" panose="020B0604020202020204" pitchFamily="34" charset="0"/>
              </a:rPr>
              <a:t>ҚР «Бухгалтерлік есеп және қаржылық есептілік жөніндегі» заңына сәйкес </a:t>
            </a:r>
            <a:r>
              <a:rPr lang="kk-KZ" sz="2400" b="1" dirty="0" smtClean="0">
                <a:latin typeface="Arial" panose="020B0604020202020204" pitchFamily="34" charset="0"/>
                <a:cs typeface="Arial" panose="020B0604020202020204" pitchFamily="34" charset="0"/>
              </a:rPr>
              <a:t>есеп саясаты</a:t>
            </a:r>
            <a:r>
              <a:rPr lang="kk-KZ" sz="2400" dirty="0" smtClean="0">
                <a:latin typeface="Arial" panose="020B0604020202020204" pitchFamily="34" charset="0"/>
                <a:cs typeface="Arial" panose="020B0604020202020204" pitchFamily="34" charset="0"/>
              </a:rPr>
              <a:t> </a:t>
            </a:r>
            <a:r>
              <a:rPr lang="kk-KZ" sz="2400" b="1" i="1" dirty="0" smtClean="0">
                <a:latin typeface="Arial" panose="020B0604020202020204" pitchFamily="34" charset="0"/>
                <a:cs typeface="Arial" panose="020B0604020202020204" pitchFamily="34" charset="0"/>
              </a:rPr>
              <a:t>– </a:t>
            </a:r>
            <a:r>
              <a:rPr lang="kk-KZ" sz="2400" dirty="0" smtClean="0">
                <a:latin typeface="Arial" panose="020B0604020202020204" pitchFamily="34" charset="0"/>
                <a:cs typeface="Arial" panose="020B0604020202020204" pitchFamily="34" charset="0"/>
              </a:rPr>
              <a:t>ҚР бухгалтерлік есепті жүргізу мен қаржылық есептілікті құрастыру жөніндегі заңнамалық талаптарға, бухгалтерлік есеп стандарттарына, бухгалтерлік есептің типтік шоттар жоспарына сәйкес ұйымның қажеттілігі мен қызметінің ерекшеліктерін ескере отырып бухгалтерлік есепті жүргізуі мен қаржылық есептілікті құрастыруының қабылданған қағидалары, негіздері, шарттары, ережелері мен тәжірибесі болып табылады.   </a:t>
            </a:r>
            <a:endParaRPr lang="ru-RU" sz="2400" dirty="0" smtClean="0">
              <a:latin typeface="Arial" panose="020B0604020202020204" pitchFamily="34" charset="0"/>
              <a:cs typeface="Arial" panose="020B0604020202020204" pitchFamily="34" charset="0"/>
            </a:endParaRPr>
          </a:p>
          <a:p>
            <a:endParaRPr lang="ru-RU" sz="2400" dirty="0">
              <a:latin typeface="Arial" panose="020B0604020202020204" pitchFamily="34" charset="0"/>
              <a:cs typeface="Arial" panose="020B0604020202020204" pitchFamily="34" charset="0"/>
            </a:endParaRPr>
          </a:p>
        </p:txBody>
      </p:sp>
      <p:sp>
        <p:nvSpPr>
          <p:cNvPr id="3" name="Заголовок 2"/>
          <p:cNvSpPr>
            <a:spLocks noGrp="1"/>
          </p:cNvSpPr>
          <p:nvPr>
            <p:ph type="title"/>
          </p:nvPr>
        </p:nvSpPr>
        <p:spPr>
          <a:xfrm>
            <a:off x="457200" y="274638"/>
            <a:ext cx="8229600" cy="778098"/>
          </a:xfrm>
        </p:spPr>
        <p:txBody>
          <a:bodyPr>
            <a:normAutofit fontScale="90000"/>
          </a:bodyPr>
          <a:lstStyle/>
          <a:p>
            <a:r>
              <a:rPr lang="kk-KZ" dirty="0" smtClean="0"/>
              <a:t/>
            </a:r>
            <a:br>
              <a:rPr lang="kk-KZ" dirty="0" smtClean="0"/>
            </a:br>
            <a:r>
              <a:rPr lang="kk-KZ" sz="3600" dirty="0" smtClean="0">
                <a:effectLst/>
                <a:latin typeface="Arial" panose="020B0604020202020204" pitchFamily="34" charset="0"/>
                <a:cs typeface="Arial" panose="020B0604020202020204" pitchFamily="34" charset="0"/>
              </a:rPr>
              <a:t>4.Есеп саясаты</a:t>
            </a:r>
            <a:r>
              <a:rPr lang="ru-RU" sz="3100" dirty="0" smtClean="0">
                <a:effectLst/>
                <a:latin typeface="Times New Roman" pitchFamily="18" charset="0"/>
                <a:cs typeface="Times New Roman" pitchFamily="18" charset="0"/>
              </a:rPr>
              <a:t/>
            </a:r>
            <a:br>
              <a:rPr lang="ru-RU" sz="3100" dirty="0" smtClean="0">
                <a:effectLst/>
                <a:latin typeface="Times New Roman" pitchFamily="18" charset="0"/>
                <a:cs typeface="Times New Roman" pitchFamily="18" charset="0"/>
              </a:rPr>
            </a:br>
            <a:r>
              <a:rPr lang="kk-KZ" sz="3100" dirty="0" smtClean="0">
                <a:effectLst/>
                <a:latin typeface="Times New Roman" pitchFamily="18" charset="0"/>
                <a:cs typeface="Times New Roman" pitchFamily="18" charset="0"/>
              </a:rPr>
              <a:t> </a:t>
            </a:r>
            <a:r>
              <a:rPr lang="ru-RU" sz="3100" dirty="0" smtClean="0">
                <a:effectLst/>
                <a:latin typeface="Times New Roman" pitchFamily="18" charset="0"/>
                <a:cs typeface="Times New Roman" pitchFamily="18" charset="0"/>
              </a:rPr>
              <a:t/>
            </a:r>
            <a:br>
              <a:rPr lang="ru-RU" sz="3100" dirty="0" smtClean="0">
                <a:effectLst/>
                <a:latin typeface="Times New Roman" pitchFamily="18" charset="0"/>
                <a:cs typeface="Times New Roman" pitchFamily="18" charset="0"/>
              </a:rPr>
            </a:br>
            <a:endParaRPr lang="ru-RU" sz="3100" dirty="0">
              <a:effectLst/>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76672"/>
            <a:ext cx="8435280" cy="6048672"/>
          </a:xfrm>
          <a:solidFill>
            <a:schemeClr val="bg2"/>
          </a:solidFill>
        </p:spPr>
        <p:txBody>
          <a:bodyPr>
            <a:normAutofit/>
          </a:bodyPr>
          <a:lstStyle/>
          <a:p>
            <a:pPr marL="87313" indent="449263"/>
            <a:r>
              <a:rPr lang="kk-KZ" sz="2400" dirty="0" smtClean="0">
                <a:latin typeface="Arial" panose="020B0604020202020204" pitchFamily="34" charset="0"/>
                <a:cs typeface="Arial" panose="020B0604020202020204" pitchFamily="34" charset="0"/>
              </a:rPr>
              <a:t>Шаруашылық операцияларын, активтерді, капиталды, міндеттемелерді, табыстар мен шығыстарды көрсетудің альтернативті әдістерін ұсынатын халықаралық қаржылық есептілік стандарттары (ХҚЕС) есеп саясатын құрастырудың базасы болады. </a:t>
            </a:r>
            <a:endParaRPr lang="ru-RU" sz="2400" dirty="0" smtClean="0">
              <a:latin typeface="Arial" panose="020B0604020202020204" pitchFamily="34" charset="0"/>
              <a:cs typeface="Arial" panose="020B0604020202020204" pitchFamily="34" charset="0"/>
            </a:endParaRPr>
          </a:p>
          <a:p>
            <a:pPr marL="87313" indent="449263"/>
            <a:r>
              <a:rPr lang="kk-KZ" sz="2400" dirty="0" smtClean="0">
                <a:latin typeface="Arial" panose="020B0604020202020204" pitchFamily="34" charset="0"/>
                <a:cs typeface="Arial" panose="020B0604020202020204" pitchFamily="34" charset="0"/>
              </a:rPr>
              <a:t>Есеп саясатын құрастыру ұйым қызметінің шарттарына негізделген, бухгалтерлік есепті жүргізу мен қаржылық есептілікті құрастырудың негізі ретінде әдістердің бірін таңдап алуды білдіреді.  </a:t>
            </a:r>
            <a:endParaRPr lang="ru-RU" sz="2400" dirty="0" smtClean="0">
              <a:latin typeface="Arial" panose="020B0604020202020204" pitchFamily="34" charset="0"/>
              <a:cs typeface="Arial" panose="020B0604020202020204" pitchFamily="34" charset="0"/>
            </a:endParaRPr>
          </a:p>
          <a:p>
            <a:pPr marL="87313" indent="449263"/>
            <a:r>
              <a:rPr lang="kk-KZ" sz="2400" dirty="0" smtClean="0">
                <a:latin typeface="Arial" panose="020B0604020202020204" pitchFamily="34" charset="0"/>
                <a:cs typeface="Arial" panose="020B0604020202020204" pitchFamily="34" charset="0"/>
              </a:rPr>
              <a:t>Осылайша, </a:t>
            </a:r>
            <a:r>
              <a:rPr lang="kk-KZ" sz="2400" i="1" dirty="0" smtClean="0">
                <a:latin typeface="Arial" panose="020B0604020202020204" pitchFamily="34" charset="0"/>
                <a:cs typeface="Arial" panose="020B0604020202020204" pitchFamily="34" charset="0"/>
              </a:rPr>
              <a:t>есеп саясаты </a:t>
            </a:r>
            <a:r>
              <a:rPr lang="kk-KZ" sz="2400" dirty="0" smtClean="0">
                <a:latin typeface="Arial" panose="020B0604020202020204" pitchFamily="34" charset="0"/>
                <a:cs typeface="Arial" panose="020B0604020202020204" pitchFamily="34" charset="0"/>
              </a:rPr>
              <a:t>– ұйым қаржылық есептілікті құрастыру мен ұсынуда пайдаланатын нақты қағидалар, негіздер, ережелер мен тәжірибелік әдістер </a:t>
            </a:r>
            <a:r>
              <a:rPr lang="kk-KZ" sz="2400" dirty="0" smtClean="0">
                <a:latin typeface="Arial" panose="020B0604020202020204" pitchFamily="34" charset="0"/>
                <a:cs typeface="Arial" panose="020B0604020202020204" pitchFamily="34" charset="0"/>
              </a:rPr>
              <a:t>жиынтығы.</a:t>
            </a:r>
            <a:endParaRPr lang="ru-RU" sz="2400" dirty="0">
              <a:latin typeface="Arial" panose="020B0604020202020204" pitchFamily="34" charset="0"/>
              <a:cs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32656"/>
            <a:ext cx="8507288" cy="6264696"/>
          </a:xfrm>
          <a:solidFill>
            <a:schemeClr val="bg2"/>
          </a:solidFill>
        </p:spPr>
        <p:txBody>
          <a:bodyPr>
            <a:normAutofit/>
          </a:bodyPr>
          <a:lstStyle/>
          <a:p>
            <a:pPr marL="87313" indent="631825">
              <a:buNone/>
            </a:pPr>
            <a:r>
              <a:rPr lang="kk-KZ" sz="2800" dirty="0" smtClean="0">
                <a:latin typeface="Times New Roman" pitchFamily="18" charset="0"/>
                <a:cs typeface="Times New Roman" pitchFamily="18" charset="0"/>
              </a:rPr>
              <a:t>Есеп саясаты бухгалтерлік есептің қағидаларына (есептеу және үздіксіздік), сонымен қатар сапалық сипаттамаларына (түсініктілік, орындылық, сенімділік пен салыстырмалылық) сәйкес бір жылдан артық мерзімге құрастырылады. </a:t>
            </a:r>
            <a:endParaRPr lang="ru-RU" sz="2800" dirty="0" smtClean="0">
              <a:latin typeface="Times New Roman" pitchFamily="18" charset="0"/>
              <a:cs typeface="Times New Roman" pitchFamily="18" charset="0"/>
            </a:endParaRPr>
          </a:p>
          <a:p>
            <a:pPr marL="87313" indent="631825">
              <a:buNone/>
            </a:pPr>
            <a:r>
              <a:rPr lang="kk-KZ" sz="2800" dirty="0" smtClean="0">
                <a:latin typeface="Times New Roman" pitchFamily="18" charset="0"/>
                <a:cs typeface="Times New Roman" pitchFamily="18" charset="0"/>
              </a:rPr>
              <a:t>Ұйым басшылығы есеп саясатын таңдап, оны қаржылық есептілік ХҚЕС сәйкес болатындай етіп қолдануы қажет.  </a:t>
            </a:r>
            <a:endParaRPr lang="kk-KZ" sz="2800" dirty="0" smtClean="0">
              <a:latin typeface="Times New Roman" pitchFamily="18" charset="0"/>
              <a:cs typeface="Times New Roman" pitchFamily="18" charset="0"/>
            </a:endParaRPr>
          </a:p>
          <a:p>
            <a:pPr marL="87313" indent="631825">
              <a:buNone/>
            </a:pPr>
            <a:r>
              <a:rPr lang="kk-KZ" sz="2800" dirty="0" smtClean="0">
                <a:latin typeface="Times New Roman" pitchFamily="18" charset="0"/>
                <a:cs typeface="Times New Roman" pitchFamily="18" charset="0"/>
              </a:rPr>
              <a:t>Нақты </a:t>
            </a:r>
            <a:r>
              <a:rPr lang="kk-KZ" sz="2800" dirty="0" smtClean="0">
                <a:latin typeface="Times New Roman" pitchFamily="18" charset="0"/>
                <a:cs typeface="Times New Roman" pitchFamily="18" charset="0"/>
              </a:rPr>
              <a:t>талаптар болмаған жағдайда ұйым басшылығы саясатты өздері даярлауы қажет және ол қаржылық есептіліктегі ақпараттың келесі сипаттамаларға сәйкес ұсынылуын қамтамасыз етуі қажет:</a:t>
            </a:r>
            <a:endParaRPr lang="ru-RU"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196752"/>
            <a:ext cx="8507288" cy="5472608"/>
          </a:xfrm>
          <a:solidFill>
            <a:schemeClr val="bg2"/>
          </a:solidFill>
        </p:spPr>
        <p:txBody>
          <a:bodyPr>
            <a:normAutofit/>
          </a:bodyPr>
          <a:lstStyle/>
          <a:p>
            <a:pPr marL="109538" indent="609600">
              <a:buNone/>
            </a:pPr>
            <a:r>
              <a:rPr lang="kk-KZ" sz="2400" dirty="0" smtClean="0">
                <a:latin typeface="Arial" panose="020B0604020202020204" pitchFamily="34" charset="0"/>
                <a:cs typeface="Arial" panose="020B0604020202020204" pitchFamily="34" charset="0"/>
              </a:rPr>
              <a:t>Бухгалтерлік есептің концептуалды негіздерін қалыптастыру барысында ең алдымен мүдделі жақтардың қызығушылығын қарау қажет: </a:t>
            </a:r>
            <a:endParaRPr lang="ru-RU" sz="2400" dirty="0" smtClean="0">
              <a:latin typeface="Arial" panose="020B0604020202020204" pitchFamily="34" charset="0"/>
              <a:cs typeface="Arial" panose="020B0604020202020204" pitchFamily="34" charset="0"/>
            </a:endParaRPr>
          </a:p>
          <a:p>
            <a:pPr marL="109538" indent="609600">
              <a:buNone/>
            </a:pPr>
            <a:r>
              <a:rPr lang="kk-KZ" sz="2400" dirty="0" smtClean="0">
                <a:latin typeface="Arial" panose="020B0604020202020204" pitchFamily="34" charset="0"/>
                <a:cs typeface="Arial" panose="020B0604020202020204" pitchFamily="34" charset="0"/>
              </a:rPr>
              <a:t>а) елдің экономикасының басты негізін қалаушылар ретіндегі шаруашылық субъектісін қаржыландыруды қамтамасыз ететін фирманың меншік иелерінің,</a:t>
            </a:r>
            <a:endParaRPr lang="ru-RU" sz="2400" dirty="0" smtClean="0">
              <a:latin typeface="Arial" panose="020B0604020202020204" pitchFamily="34" charset="0"/>
              <a:cs typeface="Arial" panose="020B0604020202020204" pitchFamily="34" charset="0"/>
            </a:endParaRPr>
          </a:p>
          <a:p>
            <a:pPr marL="109538" indent="609600">
              <a:buNone/>
            </a:pPr>
            <a:r>
              <a:rPr lang="kk-KZ" sz="2400" dirty="0" smtClean="0">
                <a:latin typeface="Arial" panose="020B0604020202020204" pitchFamily="34" charset="0"/>
                <a:cs typeface="Arial" panose="020B0604020202020204" pitchFamily="34" charset="0"/>
              </a:rPr>
              <a:t>б) фирма қызметіне елеулі әсер ету мүмкіндіктері бар ұйымдардың (ең алдымен мемлекет, ол экономико-құқықтық қатынастардың басты қатысушы ретінде және экономиканы нормативтік реттеуде шешуші дауысқа ие болады).  </a:t>
            </a:r>
            <a:endParaRPr lang="ru-RU" sz="2400" dirty="0" smtClean="0">
              <a:latin typeface="Arial" panose="020B0604020202020204" pitchFamily="34" charset="0"/>
              <a:cs typeface="Arial" panose="020B0604020202020204" pitchFamily="34" charset="0"/>
            </a:endParaRPr>
          </a:p>
          <a:p>
            <a:endParaRPr lang="ru-RU" dirty="0">
              <a:latin typeface="Arial" panose="020B0604020202020204" pitchFamily="34" charset="0"/>
              <a:cs typeface="Arial" panose="020B0604020202020204" pitchFamily="34" charset="0"/>
            </a:endParaRPr>
          </a:p>
        </p:txBody>
      </p:sp>
      <p:sp>
        <p:nvSpPr>
          <p:cNvPr id="3" name="Заголовок 2"/>
          <p:cNvSpPr>
            <a:spLocks noGrp="1"/>
          </p:cNvSpPr>
          <p:nvPr>
            <p:ph type="title"/>
          </p:nvPr>
        </p:nvSpPr>
        <p:spPr>
          <a:xfrm>
            <a:off x="457200" y="274638"/>
            <a:ext cx="8229600" cy="922114"/>
          </a:xfrm>
        </p:spPr>
        <p:txBody>
          <a:bodyPr>
            <a:noAutofit/>
          </a:bodyPr>
          <a:lstStyle/>
          <a:p>
            <a:r>
              <a:rPr lang="kk-KZ" sz="3200" dirty="0" smtClean="0">
                <a:latin typeface="Arial" pitchFamily="34" charset="0"/>
                <a:cs typeface="Arial" pitchFamily="34" charset="0"/>
              </a:rPr>
              <a:t>1. Бухгалтерлік есептің концептуалды негізі</a:t>
            </a:r>
            <a:endParaRPr lang="ru-RU" sz="3200" dirty="0"/>
          </a:p>
        </p:txBody>
      </p:sp>
    </p:spTree>
    <p:extLst>
      <p:ext uri="{BB962C8B-B14F-4D97-AF65-F5344CB8AC3E}">
        <p14:creationId xmlns:p14="http://schemas.microsoft.com/office/powerpoint/2010/main" val="4310631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67544" y="260648"/>
            <a:ext cx="8229600" cy="6192688"/>
          </a:xfrm>
          <a:solidFill>
            <a:schemeClr val="bg2"/>
          </a:solidFill>
        </p:spPr>
        <p:txBody>
          <a:bodyPr>
            <a:normAutofit fontScale="92500" lnSpcReduction="10000"/>
          </a:bodyPr>
          <a:lstStyle/>
          <a:p>
            <a:pPr marL="87313" indent="631825">
              <a:buNone/>
            </a:pPr>
            <a:r>
              <a:rPr lang="kk-KZ" dirty="0" smtClean="0">
                <a:latin typeface="Times New Roman" pitchFamily="18" charset="0"/>
                <a:cs typeface="Times New Roman" pitchFamily="18" charset="0"/>
              </a:rPr>
              <a:t>- </a:t>
            </a:r>
            <a:r>
              <a:rPr lang="kk-KZ" dirty="0" smtClean="0">
                <a:latin typeface="Arial" panose="020B0604020202020204" pitchFamily="34" charset="0"/>
                <a:cs typeface="Arial" panose="020B0604020202020204" pitchFamily="34" charset="0"/>
              </a:rPr>
              <a:t>шешім қабылдау барысында пайдаланушылар қажеттілігі үшін орынды болуы;</a:t>
            </a:r>
            <a:endParaRPr lang="ru-RU" dirty="0" smtClean="0">
              <a:latin typeface="Arial" panose="020B0604020202020204" pitchFamily="34" charset="0"/>
              <a:cs typeface="Arial" panose="020B0604020202020204" pitchFamily="34" charset="0"/>
            </a:endParaRPr>
          </a:p>
          <a:p>
            <a:pPr marL="87313" indent="631825">
              <a:buNone/>
            </a:pPr>
            <a:r>
              <a:rPr lang="kk-KZ" dirty="0" smtClean="0">
                <a:latin typeface="Arial" panose="020B0604020202020204" pitchFamily="34" charset="0"/>
                <a:cs typeface="Arial" panose="020B0604020202020204" pitchFamily="34" charset="0"/>
              </a:rPr>
              <a:t>- ұйымның нәтижелері мен қаржылық жағдайын шынайы көрсетуі;</a:t>
            </a:r>
            <a:endParaRPr lang="ru-RU" dirty="0" smtClean="0">
              <a:latin typeface="Arial" panose="020B0604020202020204" pitchFamily="34" charset="0"/>
              <a:cs typeface="Arial" panose="020B0604020202020204" pitchFamily="34" charset="0"/>
            </a:endParaRPr>
          </a:p>
          <a:p>
            <a:pPr marL="87313" indent="631825">
              <a:buNone/>
            </a:pPr>
            <a:r>
              <a:rPr lang="kk-KZ" dirty="0" smtClean="0">
                <a:latin typeface="Arial" panose="020B0604020202020204" pitchFamily="34" charset="0"/>
                <a:cs typeface="Arial" panose="020B0604020202020204" pitchFamily="34" charset="0"/>
              </a:rPr>
              <a:t>- операциялар мен оқиғалардың тек заңнамалық нысанын ғана емес, оның экономикалық мазмұнын көрсетуі;</a:t>
            </a:r>
            <a:endParaRPr lang="ru-RU" dirty="0" smtClean="0">
              <a:latin typeface="Arial" panose="020B0604020202020204" pitchFamily="34" charset="0"/>
              <a:cs typeface="Arial" panose="020B0604020202020204" pitchFamily="34" charset="0"/>
            </a:endParaRPr>
          </a:p>
          <a:p>
            <a:pPr marL="87313" indent="631825">
              <a:buNone/>
            </a:pPr>
            <a:r>
              <a:rPr lang="kk-KZ" dirty="0" smtClean="0">
                <a:latin typeface="Arial" panose="020B0604020202020204" pitchFamily="34" charset="0"/>
                <a:cs typeface="Arial" panose="020B0604020202020204" pitchFamily="34" charset="0"/>
              </a:rPr>
              <a:t>- бейтарап, тәуелсіз болуы;</a:t>
            </a:r>
            <a:endParaRPr lang="ru-RU" dirty="0" smtClean="0">
              <a:latin typeface="Arial" panose="020B0604020202020204" pitchFamily="34" charset="0"/>
              <a:cs typeface="Arial" panose="020B0604020202020204" pitchFamily="34" charset="0"/>
            </a:endParaRPr>
          </a:p>
          <a:p>
            <a:pPr marL="87313" indent="631825">
              <a:buNone/>
            </a:pPr>
            <a:r>
              <a:rPr lang="kk-KZ" dirty="0" smtClean="0">
                <a:latin typeface="Arial" panose="020B0604020202020204" pitchFamily="34" charset="0"/>
                <a:cs typeface="Arial" panose="020B0604020202020204" pitchFamily="34" charset="0"/>
              </a:rPr>
              <a:t>- мұқият болуы;</a:t>
            </a:r>
            <a:endParaRPr lang="ru-RU" dirty="0" smtClean="0">
              <a:latin typeface="Arial" panose="020B0604020202020204" pitchFamily="34" charset="0"/>
              <a:cs typeface="Arial" panose="020B0604020202020204" pitchFamily="34" charset="0"/>
            </a:endParaRPr>
          </a:p>
          <a:p>
            <a:pPr marL="87313" indent="631825">
              <a:buNone/>
            </a:pPr>
            <a:r>
              <a:rPr lang="kk-KZ" dirty="0" smtClean="0">
                <a:latin typeface="Arial" panose="020B0604020202020204" pitchFamily="34" charset="0"/>
                <a:cs typeface="Arial" panose="020B0604020202020204" pitchFamily="34" charset="0"/>
              </a:rPr>
              <a:t>- барлық мәнді жағдайларда толық болуы.</a:t>
            </a:r>
            <a:endParaRPr lang="ru-RU" dirty="0" smtClean="0">
              <a:latin typeface="Arial" panose="020B0604020202020204" pitchFamily="34" charset="0"/>
              <a:cs typeface="Arial" panose="020B0604020202020204" pitchFamily="34" charset="0"/>
            </a:endParaRPr>
          </a:p>
          <a:p>
            <a:pPr marL="87313" indent="631825">
              <a:buNone/>
            </a:pPr>
            <a:r>
              <a:rPr lang="kk-KZ" dirty="0" smtClean="0">
                <a:latin typeface="Arial" panose="020B0604020202020204" pitchFamily="34" charset="0"/>
                <a:cs typeface="Arial" panose="020B0604020202020204" pitchFamily="34" charset="0"/>
              </a:rPr>
              <a:t>Ұйымда қабылданған есеп саясаты келесі жағдайларда өзгертілуі мүмкін:</a:t>
            </a:r>
            <a:endParaRPr lang="ru-RU" dirty="0" smtClean="0">
              <a:latin typeface="Arial" panose="020B0604020202020204" pitchFamily="34" charset="0"/>
              <a:cs typeface="Arial" panose="020B0604020202020204" pitchFamily="34" charset="0"/>
            </a:endParaRPr>
          </a:p>
          <a:p>
            <a:pPr marL="87313" indent="631825">
              <a:buNone/>
            </a:pPr>
            <a:r>
              <a:rPr lang="kk-KZ" dirty="0" smtClean="0">
                <a:latin typeface="Arial" panose="020B0604020202020204" pitchFamily="34" charset="0"/>
                <a:cs typeface="Arial" panose="020B0604020202020204" pitchFamily="34" charset="0"/>
              </a:rPr>
              <a:t>а) мемлекеттік өкілетті ұйым талабы бойынша;</a:t>
            </a:r>
            <a:endParaRPr lang="ru-RU" dirty="0" smtClean="0">
              <a:latin typeface="Arial" panose="020B0604020202020204" pitchFamily="34" charset="0"/>
              <a:cs typeface="Arial" panose="020B0604020202020204" pitchFamily="34" charset="0"/>
            </a:endParaRPr>
          </a:p>
          <a:p>
            <a:pPr marL="87313" indent="631825">
              <a:buNone/>
            </a:pPr>
            <a:r>
              <a:rPr lang="kk-KZ" dirty="0" smtClean="0">
                <a:latin typeface="Arial" panose="020B0604020202020204" pitchFamily="34" charset="0"/>
                <a:cs typeface="Arial" panose="020B0604020202020204" pitchFamily="34" charset="0"/>
              </a:rPr>
              <a:t>б) егер өзгерту қаржылық есептіліктегі ақпараттың шынайы ұсынылуына жағдай туғызатын болса.</a:t>
            </a:r>
            <a:endParaRPr lang="ru-RU" dirty="0">
              <a:latin typeface="Arial" panose="020B0604020202020204" pitchFamily="34" charset="0"/>
              <a:cs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04664"/>
            <a:ext cx="8229600" cy="5602627"/>
          </a:xfrm>
          <a:solidFill>
            <a:schemeClr val="bg2"/>
          </a:solidFill>
        </p:spPr>
        <p:txBody>
          <a:bodyPr>
            <a:normAutofit fontScale="85000" lnSpcReduction="10000"/>
          </a:bodyPr>
          <a:lstStyle/>
          <a:p>
            <a:pPr marL="87313" indent="449263">
              <a:buNone/>
            </a:pPr>
            <a:r>
              <a:rPr lang="kk-KZ" dirty="0" smtClean="0">
                <a:latin typeface="Arial" panose="020B0604020202020204" pitchFamily="34" charset="0"/>
                <a:cs typeface="Arial" panose="020B0604020202020204" pitchFamily="34" charset="0"/>
              </a:rPr>
              <a:t>Есеп саясатын құрастыру жауапкершілігі ұйым басшылығына берілгендіктен, есеп саясаты мен оның  барлық өзгерістері ҚР заңнамасы мен ұйымның жарғысында (ереже) көрсетілген тәртіпке сәйкес бекітілуі қажет. Бекітілуге тиіс тараулары:</a:t>
            </a:r>
            <a:endParaRPr lang="ru-RU" dirty="0" smtClean="0">
              <a:latin typeface="Arial" panose="020B0604020202020204" pitchFamily="34" charset="0"/>
              <a:cs typeface="Arial" panose="020B0604020202020204" pitchFamily="34" charset="0"/>
            </a:endParaRPr>
          </a:p>
          <a:p>
            <a:pPr marL="87313" lvl="0" indent="449263"/>
            <a:r>
              <a:rPr lang="kk-KZ" dirty="0" smtClean="0">
                <a:latin typeface="Arial" panose="020B0604020202020204" pitchFamily="34" charset="0"/>
                <a:cs typeface="Arial" panose="020B0604020202020204" pitchFamily="34" charset="0"/>
              </a:rPr>
              <a:t> Жұмысшы шоттар жоспары;</a:t>
            </a:r>
            <a:endParaRPr lang="ru-RU" dirty="0" smtClean="0">
              <a:latin typeface="Arial" panose="020B0604020202020204" pitchFamily="34" charset="0"/>
              <a:cs typeface="Arial" panose="020B0604020202020204" pitchFamily="34" charset="0"/>
            </a:endParaRPr>
          </a:p>
          <a:p>
            <a:pPr marL="87313" lvl="0" indent="449263"/>
            <a:r>
              <a:rPr lang="kk-KZ" dirty="0" smtClean="0">
                <a:latin typeface="Arial" panose="020B0604020202020204" pitchFamily="34" charset="0"/>
                <a:cs typeface="Arial" panose="020B0604020202020204" pitchFamily="34" charset="0"/>
              </a:rPr>
              <a:t> Ұйым қызметінің ерекшелігін ескере отырып дайындалған алғашқы есеп құжаттарының нысандары, ішкі бухгалтерлік есептілік құжаттарының нысандары;</a:t>
            </a:r>
            <a:endParaRPr lang="ru-RU" dirty="0" smtClean="0">
              <a:latin typeface="Arial" panose="020B0604020202020204" pitchFamily="34" charset="0"/>
              <a:cs typeface="Arial" panose="020B0604020202020204" pitchFamily="34" charset="0"/>
            </a:endParaRPr>
          </a:p>
          <a:p>
            <a:pPr marL="87313" lvl="0" indent="449263"/>
            <a:r>
              <a:rPr lang="kk-KZ" dirty="0" smtClean="0">
                <a:latin typeface="Arial" panose="020B0604020202020204" pitchFamily="34" charset="0"/>
                <a:cs typeface="Arial" panose="020B0604020202020204" pitchFamily="34" charset="0"/>
              </a:rPr>
              <a:t> Активтер мен міндеттемелерді түгендеу тәртібі;</a:t>
            </a:r>
            <a:endParaRPr lang="ru-RU" dirty="0" smtClean="0">
              <a:latin typeface="Arial" panose="020B0604020202020204" pitchFamily="34" charset="0"/>
              <a:cs typeface="Arial" panose="020B0604020202020204" pitchFamily="34" charset="0"/>
            </a:endParaRPr>
          </a:p>
          <a:p>
            <a:pPr marL="87313" lvl="0" indent="449263"/>
            <a:r>
              <a:rPr lang="kk-KZ" dirty="0" smtClean="0">
                <a:latin typeface="Arial" panose="020B0604020202020204" pitchFamily="34" charset="0"/>
                <a:cs typeface="Arial" panose="020B0604020202020204" pitchFamily="34" charset="0"/>
              </a:rPr>
              <a:t> Активтер мен міндеттемелерді бағалау әдістері;</a:t>
            </a:r>
            <a:endParaRPr lang="ru-RU" dirty="0" smtClean="0">
              <a:latin typeface="Arial" panose="020B0604020202020204" pitchFamily="34" charset="0"/>
              <a:cs typeface="Arial" panose="020B0604020202020204" pitchFamily="34" charset="0"/>
            </a:endParaRPr>
          </a:p>
          <a:p>
            <a:pPr marL="87313" lvl="0" indent="449263"/>
            <a:r>
              <a:rPr lang="kk-KZ" dirty="0" smtClean="0">
                <a:latin typeface="Arial" panose="020B0604020202020204" pitchFamily="34" charset="0"/>
                <a:cs typeface="Arial" panose="020B0604020202020204" pitchFamily="34" charset="0"/>
              </a:rPr>
              <a:t> Құжат айналысы ережесі және мәліметтерді өңдеу технологиясы;</a:t>
            </a:r>
            <a:endParaRPr lang="ru-RU" dirty="0" smtClean="0">
              <a:latin typeface="Arial" panose="020B0604020202020204" pitchFamily="34" charset="0"/>
              <a:cs typeface="Arial" panose="020B0604020202020204" pitchFamily="34" charset="0"/>
            </a:endParaRPr>
          </a:p>
          <a:p>
            <a:pPr marL="87313" lvl="0" indent="449263"/>
            <a:r>
              <a:rPr lang="kk-KZ" dirty="0" smtClean="0">
                <a:latin typeface="Arial" panose="020B0604020202020204" pitchFamily="34" charset="0"/>
                <a:cs typeface="Arial" panose="020B0604020202020204" pitchFamily="34" charset="0"/>
              </a:rPr>
              <a:t> Бухгалтерлік операцияларды бақылау тәртібі;</a:t>
            </a:r>
            <a:endParaRPr lang="ru-RU" dirty="0" smtClean="0">
              <a:latin typeface="Arial" panose="020B0604020202020204" pitchFamily="34" charset="0"/>
              <a:cs typeface="Arial" panose="020B0604020202020204" pitchFamily="34" charset="0"/>
            </a:endParaRPr>
          </a:p>
          <a:p>
            <a:pPr marL="87313" lvl="0" indent="449263"/>
            <a:r>
              <a:rPr lang="kk-KZ" dirty="0" smtClean="0">
                <a:latin typeface="Arial" panose="020B0604020202020204" pitchFamily="34" charset="0"/>
                <a:cs typeface="Arial" panose="020B0604020202020204" pitchFamily="34" charset="0"/>
              </a:rPr>
              <a:t> Есепті ұйымдастыруға қажетті басқа да шешімдер.</a:t>
            </a:r>
            <a:endParaRPr lang="ru-RU" dirty="0" smtClean="0">
              <a:latin typeface="Arial" panose="020B0604020202020204" pitchFamily="34" charset="0"/>
              <a:cs typeface="Arial" panose="020B0604020202020204" pitchFamily="34" charset="0"/>
            </a:endParaRP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332656"/>
            <a:ext cx="8229600" cy="6192688"/>
          </a:xfrm>
          <a:solidFill>
            <a:schemeClr val="bg2"/>
          </a:solidFill>
        </p:spPr>
        <p:txBody>
          <a:bodyPr>
            <a:normAutofit/>
          </a:bodyPr>
          <a:lstStyle/>
          <a:p>
            <a:pPr marL="0" indent="536575">
              <a:buNone/>
            </a:pPr>
            <a:r>
              <a:rPr lang="kk-KZ" dirty="0" smtClean="0">
                <a:latin typeface="Times New Roman" pitchFamily="18" charset="0"/>
                <a:cs typeface="Times New Roman" pitchFamily="18" charset="0"/>
              </a:rPr>
              <a:t>     </a:t>
            </a:r>
            <a:r>
              <a:rPr lang="kk-KZ" sz="2400" dirty="0" smtClean="0">
                <a:latin typeface="Arial" panose="020B0604020202020204" pitchFamily="34" charset="0"/>
                <a:cs typeface="Arial" panose="020B0604020202020204" pitchFamily="34" charset="0"/>
              </a:rPr>
              <a:t>Бухгалтерлік есеп экономикада шешуші мүдделі тұлғалардың қызығушылықтары толығымен сақталатындай етіп құрастырылуы қажет. Егер осы тұжырымдаманы негізге алатын болсақ, онда бухгалтерлік есептің теориялық құрылысы мен жүргізу тәртібінің қайшылықтарсыз логикалық түрде құрастырылған жүйесін жасауға болады, ол</a:t>
            </a:r>
          </a:p>
          <a:p>
            <a:r>
              <a:rPr lang="kk-KZ" sz="2400" dirty="0" smtClean="0">
                <a:latin typeface="Arial" panose="020B0604020202020204" pitchFamily="34" charset="0"/>
                <a:cs typeface="Arial" panose="020B0604020202020204" pitchFamily="34" charset="0"/>
              </a:rPr>
              <a:t> біріншіден, теория тұрғысында есеп процедураларының мазмұнын анықтайды және түсіндіреді, </a:t>
            </a:r>
          </a:p>
          <a:p>
            <a:r>
              <a:rPr lang="kk-KZ" sz="2400" dirty="0" smtClean="0">
                <a:latin typeface="Arial" panose="020B0604020202020204" pitchFamily="34" charset="0"/>
                <a:cs typeface="Arial" panose="020B0604020202020204" pitchFamily="34" charset="0"/>
              </a:rPr>
              <a:t>ал екіншіден, тәжірибе тұрғысында іске асыруға қатысты бірегейлендірілген ұсыныстар береді.  </a:t>
            </a:r>
            <a:endParaRPr lang="ru-RU" sz="2400" dirty="0" smtClean="0">
              <a:latin typeface="Arial" panose="020B0604020202020204" pitchFamily="34" charset="0"/>
              <a:cs typeface="Arial" panose="020B0604020202020204" pitchFamily="34" charset="0"/>
            </a:endParaRPr>
          </a:p>
          <a:p>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2404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260648"/>
            <a:ext cx="8640960" cy="6597352"/>
          </a:xfrm>
          <a:solidFill>
            <a:schemeClr val="bg2"/>
          </a:solidFill>
        </p:spPr>
        <p:txBody>
          <a:bodyPr>
            <a:normAutofit fontScale="92500" lnSpcReduction="20000"/>
          </a:bodyPr>
          <a:lstStyle/>
          <a:p>
            <a:pPr marL="0" indent="534988" algn="just">
              <a:buNone/>
            </a:pPr>
            <a:r>
              <a:rPr lang="kk-KZ" dirty="0" smtClean="0">
                <a:latin typeface="Arial" panose="020B0604020202020204" pitchFamily="34" charset="0"/>
                <a:cs typeface="Arial" panose="020B0604020202020204" pitchFamily="34" charset="0"/>
              </a:rPr>
              <a:t>Ресей ғалымы В. В.  Ковалев «...бухгалтерлік есептің концептуалды негізі ретінде қабылданған есеп жүйесінің мазмұны мен қағидаларын, логикасын анықтайтын теориялық құрастырғыштар жиынтығын түсіну қажет» деп атап көрсетеді. </a:t>
            </a:r>
          </a:p>
          <a:p>
            <a:pPr marL="0" indent="534988" algn="just">
              <a:buNone/>
            </a:pPr>
            <a:r>
              <a:rPr lang="kk-KZ" dirty="0" smtClean="0">
                <a:latin typeface="Arial" panose="020B0604020202020204" pitchFamily="34" charset="0"/>
                <a:cs typeface="Arial" panose="020B0604020202020204" pitchFamily="34" charset="0"/>
              </a:rPr>
              <a:t>Жалпылама түрде алғанда концептуалды негіздерді өзара байланысты және біртіндеп ашылатын жеті элементтен тұратын модель деп қарауға болады:</a:t>
            </a:r>
            <a:endParaRPr lang="ru-RU" dirty="0" smtClean="0">
              <a:latin typeface="Arial" panose="020B0604020202020204" pitchFamily="34" charset="0"/>
              <a:cs typeface="Arial" panose="020B0604020202020204" pitchFamily="34" charset="0"/>
            </a:endParaRPr>
          </a:p>
          <a:p>
            <a:pPr marL="0" lvl="0" indent="534988">
              <a:buNone/>
            </a:pPr>
            <a:r>
              <a:rPr lang="kk-KZ" dirty="0" smtClean="0">
                <a:latin typeface="Arial" panose="020B0604020202020204" pitchFamily="34" charset="0"/>
                <a:cs typeface="Arial" panose="020B0604020202020204" pitchFamily="34" charset="0"/>
              </a:rPr>
              <a:t>Есеп ақпаратын пайдаланушылардың қызығушылығы;</a:t>
            </a:r>
            <a:endParaRPr lang="ru-RU" dirty="0" smtClean="0">
              <a:latin typeface="Arial" panose="020B0604020202020204" pitchFamily="34" charset="0"/>
              <a:cs typeface="Arial" panose="020B0604020202020204" pitchFamily="34" charset="0"/>
            </a:endParaRPr>
          </a:p>
          <a:p>
            <a:pPr marL="0" lvl="0" indent="534988">
              <a:buNone/>
            </a:pPr>
            <a:r>
              <a:rPr lang="kk-KZ" dirty="0" smtClean="0">
                <a:latin typeface="Arial" panose="020B0604020202020204" pitchFamily="34" charset="0"/>
                <a:cs typeface="Arial" panose="020B0604020202020204" pitchFamily="34" charset="0"/>
              </a:rPr>
              <a:t>Бухгалтерлік есептіліктің мақсаты;</a:t>
            </a:r>
            <a:endParaRPr lang="ru-RU" dirty="0" smtClean="0">
              <a:latin typeface="Arial" panose="020B0604020202020204" pitchFamily="34" charset="0"/>
              <a:cs typeface="Arial" panose="020B0604020202020204" pitchFamily="34" charset="0"/>
            </a:endParaRPr>
          </a:p>
          <a:p>
            <a:pPr marL="0" lvl="0" indent="534988">
              <a:buNone/>
            </a:pPr>
            <a:r>
              <a:rPr lang="kk-KZ" dirty="0" smtClean="0">
                <a:latin typeface="Arial" panose="020B0604020202020204" pitchFamily="34" charset="0"/>
                <a:cs typeface="Arial" panose="020B0604020202020204" pitchFamily="34" charset="0"/>
              </a:rPr>
              <a:t>Есеп жүйесіндегі мәліметтердің сипаттамалары;</a:t>
            </a:r>
            <a:endParaRPr lang="ru-RU" dirty="0" smtClean="0">
              <a:latin typeface="Arial" panose="020B0604020202020204" pitchFamily="34" charset="0"/>
              <a:cs typeface="Arial" panose="020B0604020202020204" pitchFamily="34" charset="0"/>
            </a:endParaRPr>
          </a:p>
          <a:p>
            <a:pPr marL="0" lvl="0" indent="534988">
              <a:buNone/>
            </a:pPr>
            <a:r>
              <a:rPr lang="kk-KZ" dirty="0" smtClean="0">
                <a:latin typeface="Arial" panose="020B0604020202020204" pitchFamily="34" charset="0"/>
                <a:cs typeface="Arial" panose="020B0604020202020204" pitchFamily="34" charset="0"/>
              </a:rPr>
              <a:t>Бухгалтерлік есептің негізгі тұжырымдары (постулаттары);</a:t>
            </a:r>
            <a:endParaRPr lang="ru-RU" dirty="0" smtClean="0">
              <a:latin typeface="Arial" panose="020B0604020202020204" pitchFamily="34" charset="0"/>
              <a:cs typeface="Arial" panose="020B0604020202020204" pitchFamily="34" charset="0"/>
            </a:endParaRPr>
          </a:p>
          <a:p>
            <a:pPr marL="0" lvl="0" indent="534988">
              <a:buNone/>
            </a:pPr>
            <a:r>
              <a:rPr lang="kk-KZ" dirty="0" smtClean="0">
                <a:latin typeface="Arial" panose="020B0604020202020204" pitchFamily="34" charset="0"/>
                <a:cs typeface="Arial" panose="020B0604020202020204" pitchFamily="34" charset="0"/>
              </a:rPr>
              <a:t>Бухгалтерлік есеп қағидалары;</a:t>
            </a:r>
            <a:endParaRPr lang="ru-RU" dirty="0" smtClean="0">
              <a:latin typeface="Arial" panose="020B0604020202020204" pitchFamily="34" charset="0"/>
              <a:cs typeface="Arial" panose="020B0604020202020204" pitchFamily="34" charset="0"/>
            </a:endParaRPr>
          </a:p>
          <a:p>
            <a:pPr marL="0" lvl="0" indent="534988">
              <a:buNone/>
            </a:pPr>
            <a:r>
              <a:rPr lang="kk-KZ" dirty="0" smtClean="0">
                <a:latin typeface="Arial" panose="020B0604020202020204" pitchFamily="34" charset="0"/>
                <a:cs typeface="Arial" panose="020B0604020202020204" pitchFamily="34" charset="0"/>
              </a:rPr>
              <a:t>Бухгалтерлік есептің негізгі түсініктері мен категориялары;</a:t>
            </a:r>
            <a:endParaRPr lang="ru-RU" dirty="0" smtClean="0">
              <a:latin typeface="Arial" panose="020B0604020202020204" pitchFamily="34" charset="0"/>
              <a:cs typeface="Arial" panose="020B0604020202020204" pitchFamily="34" charset="0"/>
            </a:endParaRPr>
          </a:p>
          <a:p>
            <a:pPr marL="0" lvl="0" indent="534988">
              <a:buNone/>
            </a:pPr>
            <a:r>
              <a:rPr lang="kk-KZ" dirty="0" smtClean="0">
                <a:latin typeface="Arial" panose="020B0604020202020204" pitchFamily="34" charset="0"/>
                <a:cs typeface="Arial" panose="020B0604020202020204" pitchFamily="34" charset="0"/>
              </a:rPr>
              <a:t>Бухгалтерлік есеп техникасы және технологиясы.</a:t>
            </a:r>
            <a:endParaRPr lang="ru-RU" dirty="0" smtClean="0">
              <a:latin typeface="Arial" panose="020B0604020202020204" pitchFamily="34" charset="0"/>
              <a:cs typeface="Arial" panose="020B0604020202020204" pitchFamily="34" charset="0"/>
            </a:endParaRPr>
          </a:p>
          <a:p>
            <a:pPr marL="0" indent="534988" algn="just">
              <a:buNone/>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446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32656"/>
            <a:ext cx="8507288" cy="6192688"/>
          </a:xfrm>
          <a:solidFill>
            <a:schemeClr val="bg2"/>
          </a:solidFill>
        </p:spPr>
        <p:txBody>
          <a:bodyPr>
            <a:noAutofit/>
          </a:bodyPr>
          <a:lstStyle/>
          <a:p>
            <a:pPr marL="0" indent="719138">
              <a:buNone/>
            </a:pPr>
            <a:r>
              <a:rPr lang="kk-KZ" sz="2400" dirty="0" smtClean="0">
                <a:latin typeface="Arial" panose="020B0604020202020204" pitchFamily="34" charset="0"/>
                <a:cs typeface="Arial" panose="020B0604020202020204" pitchFamily="34" charset="0"/>
              </a:rPr>
              <a:t>Модельдің элементтерін біртіндеп ашу логикалық тұрғыда әрбір келесі элемент көп жағдайда алдыңғысы арқылы анықталады. Бастапқы элемент – шаруашылық субъектісіне тікелей немесе жанама түрде елеулі әсер ететін мүдделі тұлғалар қызығушылығы. </a:t>
            </a:r>
            <a:endParaRPr lang="kk-KZ" sz="2400" dirty="0" smtClean="0">
              <a:latin typeface="Arial" panose="020B0604020202020204" pitchFamily="34" charset="0"/>
              <a:cs typeface="Arial" panose="020B0604020202020204" pitchFamily="34" charset="0"/>
            </a:endParaRPr>
          </a:p>
          <a:p>
            <a:pPr marL="0" indent="719138">
              <a:buNone/>
            </a:pPr>
            <a:r>
              <a:rPr lang="kk-KZ" sz="2400" dirty="0" smtClean="0">
                <a:latin typeface="Arial" panose="020B0604020202020204" pitchFamily="34" charset="0"/>
                <a:cs typeface="Arial" panose="020B0604020202020204" pitchFamily="34" charset="0"/>
              </a:rPr>
              <a:t>Олар </a:t>
            </a:r>
            <a:r>
              <a:rPr lang="kk-KZ" sz="2400" dirty="0" smtClean="0">
                <a:latin typeface="Arial" panose="020B0604020202020204" pitchFamily="34" charset="0"/>
                <a:cs typeface="Arial" panose="020B0604020202020204" pitchFamily="34" charset="0"/>
              </a:rPr>
              <a:t>өздерінің мүдделерінің сақталуы жөнінде есеп жүйесінің негізгі өнімі – қаржылық есептілік түрінде берілетін мәліметтерге қарап анықтайды</a:t>
            </a:r>
            <a:r>
              <a:rPr lang="kk-KZ" sz="2400" dirty="0" smtClean="0">
                <a:latin typeface="Arial" panose="020B0604020202020204" pitchFamily="34" charset="0"/>
                <a:cs typeface="Arial" panose="020B0604020202020204" pitchFamily="34" charset="0"/>
              </a:rPr>
              <a:t>.</a:t>
            </a:r>
          </a:p>
          <a:p>
            <a:pPr marL="0" indent="719138">
              <a:buNone/>
            </a:pPr>
            <a:r>
              <a:rPr lang="kk-KZ" sz="2400" dirty="0" smtClean="0">
                <a:latin typeface="Arial" panose="020B0604020202020204" pitchFamily="34" charset="0"/>
                <a:cs typeface="Arial" panose="020B0604020202020204" pitchFamily="34" charset="0"/>
              </a:rPr>
              <a:t> </a:t>
            </a:r>
            <a:r>
              <a:rPr lang="kk-KZ" sz="2400" dirty="0" smtClean="0">
                <a:latin typeface="Arial" panose="020B0604020202020204" pitchFamily="34" charset="0"/>
                <a:cs typeface="Arial" panose="020B0604020202020204" pitchFamily="34" charset="0"/>
              </a:rPr>
              <a:t>Сондықтан қаржылық есептілік толығымен пайдаланушылардың қызығушылығын қанағаттандыруы қажет болғандықтан оған енетін мәліметтерге белгілі-бір талаптар қойылады. Өз кезегінде бұл талаптардың орындалуы мүмкін болады, егер есеп техникалық процедуралар түрінде нақты көрсетілген және жалпы қабылданған ережелер мен келісімдерге сәйкес жүргізілетін болса. </a:t>
            </a:r>
            <a:endParaRPr lang="ru-RU" sz="2400"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60648"/>
            <a:ext cx="8229600" cy="6264696"/>
          </a:xfrm>
          <a:solidFill>
            <a:schemeClr val="bg2"/>
          </a:solidFill>
        </p:spPr>
        <p:txBody>
          <a:bodyPr>
            <a:normAutofit fontScale="92500" lnSpcReduction="20000"/>
          </a:bodyPr>
          <a:lstStyle/>
          <a:p>
            <a:pPr marL="0" indent="627063">
              <a:buNone/>
            </a:pPr>
            <a:r>
              <a:rPr lang="kk-KZ" sz="2800" dirty="0" smtClean="0">
                <a:latin typeface="Times New Roman" pitchFamily="18" charset="0"/>
                <a:cs typeface="Times New Roman" pitchFamily="18" charset="0"/>
              </a:rPr>
              <a:t>Сонымен, қаржылық есептілікті дайындау және ұсынудың концептуалды негіздері сыртқы пайдаланушылар үшін қаржылық есептілікті дайындау және ұсынуға қатысты келесідей мақсаттағы басты ережелерді анықтайды: </a:t>
            </a:r>
            <a:endParaRPr lang="ru-RU" sz="2800" dirty="0" smtClean="0">
              <a:latin typeface="Times New Roman" pitchFamily="18" charset="0"/>
              <a:cs typeface="Times New Roman" pitchFamily="18" charset="0"/>
            </a:endParaRPr>
          </a:p>
          <a:p>
            <a:pPr marL="457200" indent="-457200">
              <a:buFont typeface="Wingdings" panose="05000000000000000000" pitchFamily="2" charset="2"/>
              <a:buChar char="Ø"/>
            </a:pPr>
            <a:r>
              <a:rPr lang="kk-KZ" sz="2800" dirty="0" smtClean="0">
                <a:latin typeface="Times New Roman" pitchFamily="18" charset="0"/>
                <a:cs typeface="Times New Roman" pitchFamily="18" charset="0"/>
              </a:rPr>
              <a:t>Бухгалтерлік есеп және қаржылық есептілік жүйесін реттеуші өкілетті ұйымға қаржылық есептіліктің халықаралық стандарттары мен оларға әдістемелік нұсқауларды дайындау мен бекітуге, бухгалтерлік есеп және қаржылық есептілікке қатысты ХҚЕС-да қаралмаған және оған қайшы келмейтін мәселелер бойынша ҚР нормативтік құқықтық актілерін қабылдауға және оларды қайта қарауға; </a:t>
            </a:r>
            <a:endParaRPr lang="ru-RU" sz="2800" dirty="0" smtClean="0">
              <a:latin typeface="Times New Roman" pitchFamily="18" charset="0"/>
              <a:cs typeface="Times New Roman" pitchFamily="18" charset="0"/>
            </a:endParaRPr>
          </a:p>
          <a:p>
            <a:pPr marL="457200" indent="-457200">
              <a:buFont typeface="Wingdings" panose="05000000000000000000" pitchFamily="2" charset="2"/>
              <a:buChar char="Ø"/>
            </a:pPr>
            <a:r>
              <a:rPr lang="kk-KZ" sz="2800" dirty="0" smtClean="0">
                <a:latin typeface="Times New Roman" pitchFamily="18" charset="0"/>
                <a:cs typeface="Times New Roman" pitchFamily="18" charset="0"/>
              </a:rPr>
              <a:t>Өкілетті ұйымға ХҚЕС-мен рұқсат етілген балама әдістер санын азайтуға негіздеме даярлау арқылы қаржылық есептілікті ұсынумен байланысты ережелер мен процедуралардың үйлестігін </a:t>
            </a:r>
            <a:r>
              <a:rPr lang="kk-KZ" sz="2800" dirty="0" smtClean="0">
                <a:latin typeface="Times New Roman" pitchFamily="18" charset="0"/>
                <a:cs typeface="Times New Roman" pitchFamily="18" charset="0"/>
              </a:rPr>
              <a:t>жалғастыруға;</a:t>
            </a:r>
            <a:endParaRPr lang="ru-RU" sz="2900"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548680"/>
            <a:ext cx="8229600" cy="5760640"/>
          </a:xfrm>
          <a:solidFill>
            <a:schemeClr val="bg2"/>
          </a:solidFill>
        </p:spPr>
        <p:txBody>
          <a:bodyPr>
            <a:noAutofit/>
          </a:bodyPr>
          <a:lstStyle/>
          <a:p>
            <a:pPr lvl="0">
              <a:buFont typeface="Wingdings" panose="05000000000000000000" pitchFamily="2" charset="2"/>
              <a:buChar char="Ø"/>
            </a:pPr>
            <a:r>
              <a:rPr lang="kk-KZ" sz="2800" dirty="0">
                <a:latin typeface="Arial" panose="020B0604020202020204" pitchFamily="34" charset="0"/>
                <a:cs typeface="Arial" panose="020B0604020202020204" pitchFamily="34" charset="0"/>
              </a:rPr>
              <a:t>Қаржылық есептілікті даярлаушы адамдарға </a:t>
            </a:r>
            <a:r>
              <a:rPr lang="kk-KZ" sz="2800" dirty="0" err="1"/>
              <a:t>ХҚЕС</a:t>
            </a:r>
            <a:r>
              <a:rPr lang="kk-KZ" sz="2800" dirty="0" err="1" smtClean="0">
                <a:latin typeface="Arial" panose="020B0604020202020204" pitchFamily="34" charset="0"/>
                <a:cs typeface="Arial" panose="020B0604020202020204" pitchFamily="34" charset="0"/>
              </a:rPr>
              <a:t>-ын</a:t>
            </a:r>
            <a:r>
              <a:rPr lang="kk-KZ" sz="2800" dirty="0" smtClean="0">
                <a:latin typeface="Arial" panose="020B0604020202020204" pitchFamily="34" charset="0"/>
                <a:cs typeface="Arial" panose="020B0604020202020204" pitchFamily="34" charset="0"/>
              </a:rPr>
              <a:t> </a:t>
            </a:r>
            <a:r>
              <a:rPr lang="kk-KZ" sz="2800" dirty="0">
                <a:latin typeface="Arial" panose="020B0604020202020204" pitchFamily="34" charset="0"/>
                <a:cs typeface="Arial" panose="020B0604020202020204" pitchFamily="34" charset="0"/>
              </a:rPr>
              <a:t>пайдалануға және </a:t>
            </a:r>
            <a:r>
              <a:rPr lang="kk-KZ" sz="2800" dirty="0" err="1"/>
              <a:t>ХҚЕС</a:t>
            </a:r>
            <a:r>
              <a:rPr lang="kk-KZ" sz="2800" dirty="0" err="1" smtClean="0">
                <a:latin typeface="Arial" panose="020B0604020202020204" pitchFamily="34" charset="0"/>
                <a:cs typeface="Arial" panose="020B0604020202020204" pitchFamily="34" charset="0"/>
              </a:rPr>
              <a:t>-да</a:t>
            </a:r>
            <a:r>
              <a:rPr lang="kk-KZ" sz="2800" dirty="0" smtClean="0">
                <a:latin typeface="Arial" panose="020B0604020202020204" pitchFamily="34" charset="0"/>
                <a:cs typeface="Arial" panose="020B0604020202020204" pitchFamily="34" charset="0"/>
              </a:rPr>
              <a:t> </a:t>
            </a:r>
            <a:r>
              <a:rPr lang="kk-KZ" sz="2800" dirty="0">
                <a:latin typeface="Arial" panose="020B0604020202020204" pitchFamily="34" charset="0"/>
                <a:cs typeface="Arial" panose="020B0604020202020204" pitchFamily="34" charset="0"/>
              </a:rPr>
              <a:t>қаралмаған сұрақтарды бухгалтерлік есепте көрсетуге;</a:t>
            </a:r>
            <a:endParaRPr lang="ru-RU" sz="2800" dirty="0">
              <a:latin typeface="Arial" panose="020B0604020202020204" pitchFamily="34" charset="0"/>
              <a:cs typeface="Arial" panose="020B0604020202020204" pitchFamily="34" charset="0"/>
            </a:endParaRPr>
          </a:p>
          <a:p>
            <a:pPr lvl="0">
              <a:buFont typeface="Wingdings" panose="05000000000000000000" pitchFamily="2" charset="2"/>
              <a:buChar char="Ø"/>
            </a:pPr>
            <a:r>
              <a:rPr lang="kk-KZ" sz="2800" dirty="0">
                <a:latin typeface="Arial" panose="020B0604020202020204" pitchFamily="34" charset="0"/>
                <a:cs typeface="Arial" panose="020B0604020202020204" pitchFamily="34" charset="0"/>
              </a:rPr>
              <a:t>Аудиторларға </a:t>
            </a:r>
            <a:r>
              <a:rPr lang="kk-KZ" sz="2800" dirty="0" err="1"/>
              <a:t>ХҚЕС</a:t>
            </a:r>
            <a:r>
              <a:rPr lang="kk-KZ" sz="2800" dirty="0" err="1" smtClean="0">
                <a:latin typeface="Arial" panose="020B0604020202020204" pitchFamily="34" charset="0"/>
                <a:cs typeface="Arial" panose="020B0604020202020204" pitchFamily="34" charset="0"/>
              </a:rPr>
              <a:t>-ы</a:t>
            </a:r>
            <a:r>
              <a:rPr lang="kk-KZ" sz="2800" dirty="0" smtClean="0">
                <a:latin typeface="Arial" panose="020B0604020202020204" pitchFamily="34" charset="0"/>
                <a:cs typeface="Arial" panose="020B0604020202020204" pitchFamily="34" charset="0"/>
              </a:rPr>
              <a:t> </a:t>
            </a:r>
            <a:r>
              <a:rPr lang="kk-KZ" sz="2800" dirty="0">
                <a:latin typeface="Arial" panose="020B0604020202020204" pitchFamily="34" charset="0"/>
                <a:cs typeface="Arial" panose="020B0604020202020204" pitchFamily="34" charset="0"/>
              </a:rPr>
              <a:t>бойынша құрастырылған қаржылық есептілік бойынша өз пікірін қалыптастыруына; </a:t>
            </a:r>
            <a:endParaRPr lang="ru-RU" sz="2800" dirty="0">
              <a:latin typeface="Arial" panose="020B0604020202020204" pitchFamily="34" charset="0"/>
              <a:cs typeface="Arial" panose="020B0604020202020204" pitchFamily="34" charset="0"/>
            </a:endParaRPr>
          </a:p>
          <a:p>
            <a:pPr lvl="0">
              <a:buFont typeface="Wingdings" panose="05000000000000000000" pitchFamily="2" charset="2"/>
              <a:buChar char="Ø"/>
            </a:pPr>
            <a:r>
              <a:rPr lang="kk-KZ" sz="2800" dirty="0">
                <a:latin typeface="Arial" panose="020B0604020202020204" pitchFamily="34" charset="0"/>
                <a:cs typeface="Arial" panose="020B0604020202020204" pitchFamily="34" charset="0"/>
              </a:rPr>
              <a:t>Қаржылық есептілікті пайдаланушыларға, </a:t>
            </a:r>
            <a:r>
              <a:rPr lang="kk-KZ" sz="2800" dirty="0"/>
              <a:t>ХҚЕС</a:t>
            </a:r>
            <a:r>
              <a:rPr lang="kk-KZ" sz="2800" dirty="0" smtClean="0">
                <a:latin typeface="Arial" panose="020B0604020202020204" pitchFamily="34" charset="0"/>
                <a:cs typeface="Arial" panose="020B0604020202020204" pitchFamily="34" charset="0"/>
              </a:rPr>
              <a:t>–ы </a:t>
            </a:r>
            <a:r>
              <a:rPr lang="kk-KZ" sz="2800" dirty="0">
                <a:latin typeface="Arial" panose="020B0604020202020204" pitchFamily="34" charset="0"/>
                <a:cs typeface="Arial" panose="020B0604020202020204" pitchFamily="34" charset="0"/>
              </a:rPr>
              <a:t>бойынша құрастырылған қаржылық есептіліктегі ақпаратты талдауда; </a:t>
            </a:r>
            <a:endParaRPr lang="ru-RU" sz="2800" dirty="0">
              <a:latin typeface="Arial" panose="020B0604020202020204" pitchFamily="34" charset="0"/>
              <a:cs typeface="Arial" panose="020B0604020202020204" pitchFamily="34" charset="0"/>
            </a:endParaRPr>
          </a:p>
          <a:p>
            <a:pPr lvl="0">
              <a:buFont typeface="Wingdings" panose="05000000000000000000" pitchFamily="2" charset="2"/>
              <a:buChar char="Ø"/>
            </a:pPr>
            <a:r>
              <a:rPr lang="kk-KZ" sz="2800" dirty="0">
                <a:latin typeface="Arial" panose="020B0604020202020204" pitchFamily="34" charset="0"/>
                <a:cs typeface="Arial" panose="020B0604020202020204" pitchFamily="34" charset="0"/>
              </a:rPr>
              <a:t>Қоғамға, Өкілетті ұйымның </a:t>
            </a:r>
            <a:r>
              <a:rPr lang="kk-KZ" sz="2800" dirty="0" err="1"/>
              <a:t>ХҚЕС</a:t>
            </a:r>
            <a:r>
              <a:rPr lang="kk-KZ" sz="2800" dirty="0" err="1" smtClean="0">
                <a:latin typeface="Arial" panose="020B0604020202020204" pitchFamily="34" charset="0"/>
                <a:cs typeface="Arial" panose="020B0604020202020204" pitchFamily="34" charset="0"/>
              </a:rPr>
              <a:t>-ын</a:t>
            </a:r>
            <a:r>
              <a:rPr lang="kk-KZ" sz="2800" dirty="0" smtClean="0">
                <a:latin typeface="Arial" panose="020B0604020202020204" pitchFamily="34" charset="0"/>
                <a:cs typeface="Arial" panose="020B0604020202020204" pitchFamily="34" charset="0"/>
              </a:rPr>
              <a:t> </a:t>
            </a:r>
            <a:r>
              <a:rPr lang="kk-KZ" sz="2800" dirty="0">
                <a:latin typeface="Arial" panose="020B0604020202020204" pitchFamily="34" charset="0"/>
                <a:cs typeface="Arial" panose="020B0604020202020204" pitchFamily="34" charset="0"/>
              </a:rPr>
              <a:t>қалыптастыру әдістері жөніндегі ақпаратпен  қамтамасыз етуге.  </a:t>
            </a:r>
            <a:endParaRPr lang="ru-RU" sz="2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3501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32656"/>
            <a:ext cx="8229600" cy="6336704"/>
          </a:xfrm>
          <a:solidFill>
            <a:schemeClr val="bg2"/>
          </a:solidFill>
        </p:spPr>
        <p:txBody>
          <a:bodyPr>
            <a:normAutofit/>
          </a:bodyPr>
          <a:lstStyle/>
          <a:p>
            <a:pPr marL="0" indent="536575"/>
            <a:r>
              <a:rPr lang="kk-KZ" sz="2400" dirty="0" smtClean="0">
                <a:latin typeface="Times New Roman" pitchFamily="18" charset="0"/>
                <a:cs typeface="Times New Roman" pitchFamily="18" charset="0"/>
              </a:rPr>
              <a:t>Концептуалды негіздердің қарастыратын сұрақтары: </a:t>
            </a:r>
            <a:endParaRPr lang="ru-RU" sz="2400" dirty="0" smtClean="0">
              <a:latin typeface="Times New Roman" pitchFamily="18" charset="0"/>
              <a:cs typeface="Times New Roman" pitchFamily="18" charset="0"/>
            </a:endParaRPr>
          </a:p>
          <a:p>
            <a:pPr marL="0" indent="536575">
              <a:buNone/>
            </a:pPr>
            <a:r>
              <a:rPr lang="kk-KZ" sz="2400" dirty="0" smtClean="0">
                <a:latin typeface="Times New Roman" pitchFamily="18" charset="0"/>
                <a:cs typeface="Times New Roman" pitchFamily="18" charset="0"/>
              </a:rPr>
              <a:t>- қаржылық есептілік мақсаты;</a:t>
            </a:r>
            <a:endParaRPr lang="ru-RU" sz="2400" dirty="0" smtClean="0">
              <a:latin typeface="Times New Roman" pitchFamily="18" charset="0"/>
              <a:cs typeface="Times New Roman" pitchFamily="18" charset="0"/>
            </a:endParaRPr>
          </a:p>
          <a:p>
            <a:pPr marL="0" indent="536575">
              <a:buNone/>
            </a:pPr>
            <a:r>
              <a:rPr lang="kk-KZ" sz="2400" dirty="0" smtClean="0">
                <a:latin typeface="Times New Roman" pitchFamily="18" charset="0"/>
                <a:cs typeface="Times New Roman" pitchFamily="18" charset="0"/>
              </a:rPr>
              <a:t>- қаржылық есептілікті құрастыру қағидалары мен қаржылық </a:t>
            </a:r>
            <a:r>
              <a:rPr lang="kk-KZ" sz="2400" dirty="0" smtClean="0">
                <a:latin typeface="Times New Roman" pitchFamily="18" charset="0"/>
                <a:cs typeface="Times New Roman" pitchFamily="18" charset="0"/>
              </a:rPr>
              <a:t>есептіліктегі </a:t>
            </a:r>
            <a:r>
              <a:rPr lang="kk-KZ" sz="2400" dirty="0" smtClean="0">
                <a:latin typeface="Times New Roman" pitchFamily="18" charset="0"/>
                <a:cs typeface="Times New Roman" pitchFamily="18" charset="0"/>
              </a:rPr>
              <a:t>ақпараттың қажеттілігін анықтайтын негізгі сапалық сипаттамалар;</a:t>
            </a:r>
            <a:endParaRPr lang="ru-RU" sz="2400" dirty="0" smtClean="0">
              <a:latin typeface="Times New Roman" pitchFamily="18" charset="0"/>
              <a:cs typeface="Times New Roman" pitchFamily="18" charset="0"/>
            </a:endParaRPr>
          </a:p>
          <a:p>
            <a:pPr marL="0" indent="536575">
              <a:buNone/>
            </a:pPr>
            <a:r>
              <a:rPr lang="kk-KZ" sz="2400" dirty="0" smtClean="0">
                <a:latin typeface="Times New Roman" pitchFamily="18" charset="0"/>
                <a:cs typeface="Times New Roman" pitchFamily="18" charset="0"/>
              </a:rPr>
              <a:t> - қаржылық есептілікті құрайтын элементтердің анықтамалары, оларды тану және бағалау; </a:t>
            </a:r>
            <a:endParaRPr lang="kk-KZ" sz="2400" dirty="0" smtClean="0">
              <a:latin typeface="Times New Roman" pitchFamily="18" charset="0"/>
              <a:cs typeface="Times New Roman" pitchFamily="18" charset="0"/>
            </a:endParaRPr>
          </a:p>
          <a:p>
            <a:pPr marL="0" indent="536575">
              <a:buNone/>
            </a:pPr>
            <a:r>
              <a:rPr lang="kk-KZ"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капитал түсінігі және капиталды ұстау</a:t>
            </a:r>
            <a:r>
              <a:rPr lang="kk-KZ" sz="2400"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199</TotalTime>
  <Words>2340</Words>
  <Application>Microsoft Office PowerPoint</Application>
  <PresentationFormat>Экран (4:3)</PresentationFormat>
  <Paragraphs>116</Paragraphs>
  <Slides>31</Slides>
  <Notes>1</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31</vt:i4>
      </vt:variant>
    </vt:vector>
  </HeadingPairs>
  <TitlesOfParts>
    <vt:vector size="42" baseType="lpstr">
      <vt:lpstr>Arial</vt:lpstr>
      <vt:lpstr>Arial Black</vt:lpstr>
      <vt:lpstr>Arial Narrow</vt:lpstr>
      <vt:lpstr>Calibri</vt:lpstr>
      <vt:lpstr>Lucida Sans Unicode</vt:lpstr>
      <vt:lpstr>Times New Roman</vt:lpstr>
      <vt:lpstr>Verdana</vt:lpstr>
      <vt:lpstr>Wingdings</vt:lpstr>
      <vt:lpstr>Wingdings 2</vt:lpstr>
      <vt:lpstr>Wingdings 3</vt:lpstr>
      <vt:lpstr>Открытая</vt:lpstr>
      <vt:lpstr>Презентация PowerPoint</vt:lpstr>
      <vt:lpstr>Сұрақтар</vt:lpstr>
      <vt:lpstr>1. Бухгалтерлік есептің концептуалды негізі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 Бухгалтерлік есептің негізгі тұжырымдары </vt:lpstr>
      <vt:lpstr>Презентация PowerPoint</vt:lpstr>
      <vt:lpstr> Есепті кезең</vt:lpstr>
      <vt:lpstr>Нарықтық айырбас операциялары</vt:lpstr>
      <vt:lpstr>Монетарлық бағалануы. </vt:lpstr>
      <vt:lpstr>3. Бухгалтерлік есеп қағидалары  </vt:lpstr>
      <vt:lpstr>Презентация PowerPoint</vt:lpstr>
      <vt:lpstr>Презентация PowerPoint</vt:lpstr>
      <vt:lpstr>Презентация PowerPoint</vt:lpstr>
      <vt:lpstr>Қаржылық есептіліктің сапалық сипаттамалары</vt:lpstr>
      <vt:lpstr> Қаржылық есептіліктің сапалық сипаттамалары</vt:lpstr>
      <vt:lpstr>Презентация PowerPoint</vt:lpstr>
      <vt:lpstr>Презентация PowerPoint</vt:lpstr>
      <vt:lpstr>Презентация PowerPoint</vt:lpstr>
      <vt:lpstr>Презентация PowerPoint</vt:lpstr>
      <vt:lpstr>Ақпараттың орындылығы мен сенімділігінің шектеулері </vt:lpstr>
      <vt:lpstr>Презентация PowerPoint</vt:lpstr>
      <vt:lpstr> 4.Есеп саясаты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Бакыт</cp:lastModifiedBy>
  <cp:revision>22</cp:revision>
  <dcterms:created xsi:type="dcterms:W3CDTF">2014-09-28T11:46:49Z</dcterms:created>
  <dcterms:modified xsi:type="dcterms:W3CDTF">2022-09-14T16:44:04Z</dcterms:modified>
</cp:coreProperties>
</file>